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4"/>
  </p:notesMasterIdLst>
  <p:sldIdLst>
    <p:sldId id="290" r:id="rId2"/>
    <p:sldId id="378" r:id="rId3"/>
    <p:sldId id="387" r:id="rId4"/>
    <p:sldId id="388" r:id="rId5"/>
    <p:sldId id="379" r:id="rId6"/>
    <p:sldId id="386" r:id="rId7"/>
    <p:sldId id="401" r:id="rId8"/>
    <p:sldId id="392" r:id="rId9"/>
    <p:sldId id="393" r:id="rId10"/>
    <p:sldId id="391" r:id="rId11"/>
    <p:sldId id="395" r:id="rId12"/>
    <p:sldId id="400" r:id="rId13"/>
    <p:sldId id="403" r:id="rId14"/>
    <p:sldId id="411" r:id="rId15"/>
    <p:sldId id="412" r:id="rId16"/>
    <p:sldId id="414" r:id="rId17"/>
    <p:sldId id="381" r:id="rId18"/>
    <p:sldId id="384" r:id="rId19"/>
    <p:sldId id="404" r:id="rId20"/>
    <p:sldId id="405" r:id="rId21"/>
    <p:sldId id="415" r:id="rId22"/>
    <p:sldId id="399" r:id="rId23"/>
    <p:sldId id="396" r:id="rId24"/>
    <p:sldId id="408" r:id="rId25"/>
    <p:sldId id="406" r:id="rId26"/>
    <p:sldId id="409" r:id="rId27"/>
    <p:sldId id="407" r:id="rId28"/>
    <p:sldId id="413" r:id="rId29"/>
    <p:sldId id="416" r:id="rId30"/>
    <p:sldId id="398" r:id="rId31"/>
    <p:sldId id="382" r:id="rId32"/>
    <p:sldId id="390" r:id="rId3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BF33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81228" autoAdjust="0"/>
  </p:normalViewPr>
  <p:slideViewPr>
    <p:cSldViewPr>
      <p:cViewPr varScale="1">
        <p:scale>
          <a:sx n="65" d="100"/>
          <a:sy n="65" d="100"/>
        </p:scale>
        <p:origin x="-13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arrie\My%20Documents\Stanford\4_2009-2010\160\EDUC%20160%20TA%202009\Homework%20Assignments\HW4\HW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trendline>
            <c:trendlineType val="linear"/>
          </c:trendline>
          <c:xVal>
            <c:numRef>
              <c:f>Section!$B$2:$B$6</c:f>
              <c:numCache>
                <c:formatCode>General</c:formatCode>
                <c:ptCount val="5"/>
                <c:pt idx="0">
                  <c:v>4</c:v>
                </c:pt>
                <c:pt idx="1">
                  <c:v>3.2</c:v>
                </c:pt>
                <c:pt idx="2">
                  <c:v>2.9</c:v>
                </c:pt>
                <c:pt idx="3">
                  <c:v>3.5</c:v>
                </c:pt>
                <c:pt idx="4">
                  <c:v>3.7</c:v>
                </c:pt>
              </c:numCache>
            </c:numRef>
          </c:xVal>
          <c:yVal>
            <c:numRef>
              <c:f>Section!$C$2:$C$6</c:f>
              <c:numCache>
                <c:formatCode>General</c:formatCode>
                <c:ptCount val="5"/>
                <c:pt idx="0">
                  <c:v>92</c:v>
                </c:pt>
                <c:pt idx="1">
                  <c:v>87</c:v>
                </c:pt>
                <c:pt idx="2">
                  <c:v>70</c:v>
                </c:pt>
                <c:pt idx="3">
                  <c:v>80</c:v>
                </c:pt>
                <c:pt idx="4">
                  <c:v>95</c:v>
                </c:pt>
              </c:numCache>
            </c:numRef>
          </c:yVal>
        </c:ser>
        <c:axId val="39238656"/>
        <c:axId val="39298176"/>
      </c:scatterChart>
      <c:valAx>
        <c:axId val="39238656"/>
        <c:scaling>
          <c:orientation val="minMax"/>
          <c:min val="2.6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GPA</a:t>
                </a:r>
              </a:p>
            </c:rich>
          </c:tx>
        </c:title>
        <c:numFmt formatCode="General" sourceLinked="1"/>
        <c:tickLblPos val="nextTo"/>
        <c:crossAx val="39298176"/>
        <c:crosses val="autoZero"/>
        <c:crossBetween val="midCat"/>
      </c:valAx>
      <c:valAx>
        <c:axId val="39298176"/>
        <c:scaling>
          <c:orientation val="minMax"/>
          <c:min val="65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Exam Score</a:t>
                </a:r>
              </a:p>
            </c:rich>
          </c:tx>
        </c:title>
        <c:numFmt formatCode="General" sourceLinked="1"/>
        <c:tickLblPos val="nextTo"/>
        <c:crossAx val="39238656"/>
        <c:crosses val="autoZero"/>
        <c:crossBetween val="midCat"/>
      </c:valAx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wmf"/><Relationship Id="rId4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4.emf"/><Relationship Id="rId1" Type="http://schemas.openxmlformats.org/officeDocument/2006/relationships/image" Target="../media/image26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6.e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6.emf"/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6.emf"/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5215955F-CB10-4BA8-BB3E-B49873AC9B70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1B199B88-A732-409E-A734-A39ED4223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E89702-00A0-4A69-9806-306A342D042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EAB36D-4146-4986-9B47-F75D969D5E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66825" y="727075"/>
            <a:ext cx="4783138" cy="3586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3138" y="4559300"/>
            <a:ext cx="5365750" cy="431958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00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10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Looking for relationship between z-scores of x and y variables for each case – want an average of these differences.</a:t>
            </a:r>
          </a:p>
          <a:p>
            <a:pPr>
              <a:spcBef>
                <a:spcPct val="0"/>
              </a:spcBef>
            </a:pPr>
            <a:r>
              <a:rPr lang="en-US" smtClean="0"/>
              <a:t>Again, if you just subtracted zx-zy, you would get zero b/c mean of z is zero.</a:t>
            </a:r>
          </a:p>
          <a:p>
            <a:pPr>
              <a:spcBef>
                <a:spcPct val="0"/>
              </a:spcBef>
            </a:pPr>
            <a:r>
              <a:rPr lang="en-US" smtClean="0"/>
              <a:t>Like we did with sd, you have to square these differences.</a:t>
            </a:r>
          </a:p>
          <a:p>
            <a:pPr>
              <a:spcBef>
                <a:spcPct val="0"/>
              </a:spcBef>
            </a:pPr>
            <a:r>
              <a:rPr lang="en-US" smtClean="0"/>
              <a:t>Look up proof in book to get from this intuitive z score difference formula to the z score product formula kenji shared in class.</a:t>
            </a:r>
          </a:p>
          <a:p>
            <a:pPr>
              <a:spcBef>
                <a:spcPct val="0"/>
              </a:spcBef>
            </a:pPr>
            <a:r>
              <a:rPr lang="en-US" smtClean="0"/>
              <a:t>Z=x-xbar/sd</a:t>
            </a:r>
          </a:p>
        </p:txBody>
      </p:sp>
      <p:sp>
        <p:nvSpPr>
          <p:cNvPr id="201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132BB4-7955-4D1C-829F-4E87562F439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20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3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51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85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85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DDCB6B-02BF-4DE4-8C12-613B15EA8C7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70BAE3-6A2E-4F24-B104-E72E3126B3CC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latin typeface="Arial" charset="0"/>
            </a:endParaRPr>
          </a:p>
        </p:txBody>
      </p:sp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26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870B88-0EC9-449D-B0F4-95D65D4E4B3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61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8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92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7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Sd = square root [sum (x-xbar)squared/N-1]</a:t>
            </a:r>
          </a:p>
        </p:txBody>
      </p:sp>
      <p:sp>
        <p:nvSpPr>
          <p:cNvPr id="277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1A81D6B-8738-4807-A529-FDF3E0C97D7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0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0233FA-C4BF-478C-8622-F518F93AC85D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>
              <a:latin typeface="Arial" charset="0"/>
            </a:endParaRPr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B5D0BEE-128F-4864-97C7-2947C4E53D87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>
              <a:latin typeface="Arial" charset="0"/>
            </a:endParaRPr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EF0DB2-F7C6-4839-A21C-F1871B0737A8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>
              <a:latin typeface="Arial" charset="0"/>
            </a:endParaRPr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63142A-F68C-4773-92BD-6DC7B4AC4655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>
              <a:latin typeface="Arial" charset="0"/>
            </a:endParaRPr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C068BD-FEB6-44A2-B33D-AA14DF378A42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>
              <a:latin typeface="Arial" charset="0"/>
            </a:endParaRPr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1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2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3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4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9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10.03*sqrt(1.33*0.34)</a:t>
            </a:r>
          </a:p>
        </p:txBody>
      </p:sp>
      <p:sp>
        <p:nvSpPr>
          <p:cNvPr id="289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498B79-3603-46BA-9E22-CC9DB6AE337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2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10.03*sqrt(1.33*0.34)</a:t>
            </a:r>
          </a:p>
        </p:txBody>
      </p:sp>
      <p:sp>
        <p:nvSpPr>
          <p:cNvPr id="292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BC3CF9-C8B8-4A78-B926-CB5D5902D70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5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6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F5B81-C22D-4732-AD3C-266A827478E8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B5580-CC71-496F-84BF-10B5E7D83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1A621-57D4-4991-8263-200A428CAA66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327FD-ED21-4B24-A98B-A6FEF65479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73911-16E7-4D7A-BECB-8885E5773A11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04BC9-CC5B-4DB0-822B-7353E40D9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56E24-0820-4CD6-A1B0-33EDE5AA9B0C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F9CBA-8CAC-4CC3-B484-2CFD26FE4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AD33B-CA6E-48D8-B5C0-61E1ECEE78F2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5E090-5B62-4EB0-B8AC-81B4794CE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21D13-1803-4C0B-B816-EE812489BA77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CF84F-519B-4E77-96F3-F13084F5D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877CA-5C23-47CB-987E-B625800C4B57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2E2A0-AC09-49AF-95CB-E590F31EF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90B1A-D9CD-4339-B53C-8056CED38E06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C4375-7CF2-4491-A59C-59029DAA1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ED406-D993-420D-895E-4872C24EB6A9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716CC-7F75-466A-A41E-FAA12CD13C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31C5B-394C-472A-B292-6B59BD1014FC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1F93F-B3E6-402A-B0C4-159B6E20CB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3D77C-7684-4DB8-AC2F-D4DB58B46A4B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0DCCA-94A7-49B7-89CC-F38245F775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D7193-3403-4621-AC1A-0FA8F400E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9B14A4-7C18-424B-8622-A6FEF83BED95}" type="datetimeFigureOut">
              <a:rPr lang="en-US"/>
              <a:pPr>
                <a:defRPr/>
              </a:pPr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52F850-F2B6-45B0-B587-816A546902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6" r:id="rId1"/>
    <p:sldLayoutId id="2147483755" r:id="rId2"/>
    <p:sldLayoutId id="2147483754" r:id="rId3"/>
    <p:sldLayoutId id="2147483753" r:id="rId4"/>
    <p:sldLayoutId id="2147483752" r:id="rId5"/>
    <p:sldLayoutId id="2147483751" r:id="rId6"/>
    <p:sldLayoutId id="2147483750" r:id="rId7"/>
    <p:sldLayoutId id="2147483749" r:id="rId8"/>
    <p:sldLayoutId id="2147483748" r:id="rId9"/>
    <p:sldLayoutId id="2147483747" r:id="rId10"/>
    <p:sldLayoutId id="2147483746" r:id="rId11"/>
    <p:sldLayoutId id="214748375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Microsoft_Office_Word_Document22.docx"/><Relationship Id="rId4" Type="http://schemas.openxmlformats.org/officeDocument/2006/relationships/package" Target="../embeddings/Microsoft_Office_Word_Document11.doc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package" Target="../embeddings/Microsoft_Office_Word_Document4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package" Target="../embeddings/Microsoft_Office_Word_Document33.docx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77.docx"/><Relationship Id="rId3" Type="http://schemas.openxmlformats.org/officeDocument/2006/relationships/notesSlide" Target="../notesSlides/notesSlide11.xml"/><Relationship Id="rId7" Type="http://schemas.openxmlformats.org/officeDocument/2006/relationships/package" Target="../embeddings/Microsoft_Office_Word_Document66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Microsoft_Office_Word_Document55.docx"/><Relationship Id="rId5" Type="http://schemas.openxmlformats.org/officeDocument/2006/relationships/image" Target="../media/image19.png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88.docx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Office_Word_Document1111.docx"/><Relationship Id="rId5" Type="http://schemas.openxmlformats.org/officeDocument/2006/relationships/package" Target="../embeddings/Microsoft_Office_Word_Document1010.docx"/><Relationship Id="rId4" Type="http://schemas.openxmlformats.org/officeDocument/2006/relationships/package" Target="../embeddings/Microsoft_Office_Word_Document99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package" Target="../embeddings/Microsoft_Office_Word_Document1414.docx"/><Relationship Id="rId5" Type="http://schemas.openxmlformats.org/officeDocument/2006/relationships/package" Target="../embeddings/Microsoft_Office_Word_Document1313.docx"/><Relationship Id="rId4" Type="http://schemas.openxmlformats.org/officeDocument/2006/relationships/package" Target="../embeddings/Microsoft_Office_Word_Document1212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package" Target="../embeddings/Microsoft_Office_Word_Document1616.docx"/><Relationship Id="rId4" Type="http://schemas.openxmlformats.org/officeDocument/2006/relationships/package" Target="../embeddings/Microsoft_Office_Word_Document1515.doc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package" Target="../embeddings/Microsoft_Office_Word_Document1818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package" Target="../embeddings/Microsoft_Office_Word_Document1717.docx"/><Relationship Id="rId5" Type="http://schemas.openxmlformats.org/officeDocument/2006/relationships/image" Target="../media/image19.png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package" Target="../embeddings/Microsoft_Office_Word_Document2020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package" Target="../embeddings/Microsoft_Office_Word_Document1919.docx"/><Relationship Id="rId5" Type="http://schemas.openxmlformats.org/officeDocument/2006/relationships/image" Target="../media/image19.png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package" Target="../embeddings/Microsoft_Office_Word_Document2222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package" Target="../embeddings/Microsoft_Office_Word_Document2121.docx"/><Relationship Id="rId5" Type="http://schemas.openxmlformats.org/officeDocument/2006/relationships/image" Target="../media/image19.png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package" Target="../embeddings/Microsoft_Office_Word_Document2323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package" Target="../embeddings/Microsoft_Office_Word_Document2424.doc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package" Target="../embeddings/Microsoft_Office_Word_Document2525.docx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package" Target="../embeddings/Microsoft_Office_Word_Document2626.docx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image" Target="../media/image36.wmf"/><Relationship Id="rId9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58200" cy="2438400"/>
          </a:xfrm>
        </p:spPr>
        <p:txBody>
          <a:bodyPr/>
          <a:lstStyle/>
          <a:p>
            <a:r>
              <a:rPr lang="en-US" sz="5400" smtClean="0"/>
              <a:t>Section #6</a:t>
            </a:r>
            <a:br>
              <a:rPr lang="en-US" sz="5400" smtClean="0"/>
            </a:br>
            <a:r>
              <a:rPr lang="en-US" sz="5400" smtClean="0"/>
              <a:t>November 13</a:t>
            </a:r>
            <a:r>
              <a:rPr lang="en-US" sz="5400" baseline="30000" smtClean="0"/>
              <a:t>th</a:t>
            </a:r>
            <a:r>
              <a:rPr lang="en-US" sz="5400" smtClean="0"/>
              <a:t> 2009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457200" y="2255838"/>
            <a:ext cx="8229600" cy="4525962"/>
          </a:xfrm>
        </p:spPr>
        <p:txBody>
          <a:bodyPr/>
          <a:lstStyle/>
          <a:p>
            <a:pPr marL="514350" indent="-514350" algn="ctr">
              <a:buFont typeface="Arial" charset="0"/>
              <a:buNone/>
            </a:pPr>
            <a:endParaRPr lang="en-US" sz="5400" smtClean="0">
              <a:solidFill>
                <a:srgbClr val="92D050"/>
              </a:solidFill>
            </a:endParaRPr>
          </a:p>
          <a:p>
            <a:pPr marL="514350" indent="-514350" algn="ctr">
              <a:buFont typeface="Arial" charset="0"/>
              <a:buNone/>
            </a:pPr>
            <a:r>
              <a:rPr lang="en-US" sz="5400" smtClean="0">
                <a:solidFill>
                  <a:srgbClr val="92D050"/>
                </a:solidFill>
              </a:rPr>
              <a:t>Regression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558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5589" name="Rectangle 4"/>
          <p:cNvSpPr>
            <a:spLocks noChangeArrowheads="1"/>
          </p:cNvSpPr>
          <p:nvPr/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5590" name="Rectangle 5"/>
          <p:cNvSpPr>
            <a:spLocks noChangeArrowheads="1"/>
          </p:cNvSpPr>
          <p:nvPr/>
        </p:nvSpPr>
        <p:spPr bwMode="auto">
          <a:xfrm>
            <a:off x="60960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5591" name="AutoShape 6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pPr algn="l"/>
            <a:r>
              <a:rPr lang="en-US" smtClean="0"/>
              <a:t>First, Review</a:t>
            </a:r>
            <a:br>
              <a:rPr lang="en-US" smtClean="0"/>
            </a:br>
            <a:r>
              <a:rPr lang="en-US" smtClean="0"/>
              <a:t>Scatter Plots</a:t>
            </a:r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438400"/>
            <a:ext cx="4343400" cy="3616325"/>
          </a:xfrm>
        </p:spPr>
        <p:txBody>
          <a:bodyPr lIns="90488" tIns="44450" rIns="90488" bIns="44450"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sz="2600" dirty="0">
                <a:solidFill>
                  <a:srgbClr val="0C2D8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600" b="1" dirty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scatter plot</a:t>
            </a:r>
            <a:r>
              <a:rPr lang="en-US" sz="2600" dirty="0">
                <a:solidFill>
                  <a:srgbClr val="92D050"/>
                </a:solidFill>
              </a:rPr>
              <a:t> </a:t>
            </a:r>
            <a:r>
              <a:rPr lang="en-US" sz="2600" dirty="0"/>
              <a:t>is a graph of the ordered pairs </a:t>
            </a:r>
            <a:r>
              <a:rPr lang="en-US" sz="2600" dirty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600" i="1" dirty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x, y</a:t>
            </a:r>
            <a:r>
              <a:rPr lang="en-US" sz="2600" dirty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en-US" sz="2600" dirty="0"/>
              <a:t> of numbers consisting of the independent variable, </a:t>
            </a:r>
            <a:r>
              <a:rPr lang="en-US" sz="2600" i="1" dirty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</a:t>
            </a:r>
            <a:r>
              <a:rPr lang="en-US" sz="2600" dirty="0"/>
              <a:t>, and the dependent variable, </a:t>
            </a:r>
            <a:r>
              <a:rPr lang="en-US" sz="2600" i="1" dirty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y</a:t>
            </a:r>
            <a:r>
              <a:rPr lang="en-US" sz="2600" dirty="0"/>
              <a:t>.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6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600" dirty="0"/>
              <a:t>Positive Relationship</a:t>
            </a:r>
          </a:p>
        </p:txBody>
      </p:sp>
      <p:pic>
        <p:nvPicPr>
          <p:cNvPr id="195593" name="Picture 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2895600"/>
            <a:ext cx="4905375" cy="418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195586" name="Object 2">
            <a:hlinkClick r:id="" action="ppaction://ole?verb=0"/>
          </p:cNvPr>
          <p:cNvGraphicFramePr>
            <a:graphicFrameLocks/>
          </p:cNvGraphicFramePr>
          <p:nvPr>
            <p:ph sz="half" idx="2"/>
          </p:nvPr>
        </p:nvGraphicFramePr>
        <p:xfrm>
          <a:off x="5105400" y="0"/>
          <a:ext cx="4038600" cy="3084513"/>
        </p:xfrm>
        <a:graphic>
          <a:graphicData uri="http://schemas.openxmlformats.org/presentationml/2006/ole">
            <p:oleObj spid="_x0000_s195586" name="Document" r:id="rId5" imgW="5729040" imgH="4376520" progId="Word.Document.8">
              <p:embed/>
            </p:oleObj>
          </a:graphicData>
        </a:graphic>
      </p:graphicFrame>
      <p:sp>
        <p:nvSpPr>
          <p:cNvPr id="195594" name="Line 10"/>
          <p:cNvSpPr>
            <a:spLocks noChangeShapeType="1"/>
          </p:cNvSpPr>
          <p:nvPr/>
        </p:nvSpPr>
        <p:spPr bwMode="auto">
          <a:xfrm>
            <a:off x="2286000" y="4800600"/>
            <a:ext cx="1828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7" name="Title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1143000"/>
          </a:xfrm>
        </p:spPr>
        <p:txBody>
          <a:bodyPr/>
          <a:lstStyle/>
          <a:p>
            <a:r>
              <a:rPr lang="en-US" smtClean="0"/>
              <a:t>Review….Correlation</a:t>
            </a:r>
          </a:p>
        </p:txBody>
      </p:sp>
      <p:sp>
        <p:nvSpPr>
          <p:cNvPr id="29593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458200" cy="2362200"/>
          </a:xfrm>
        </p:spPr>
        <p:txBody>
          <a:bodyPr/>
          <a:lstStyle/>
          <a:p>
            <a:r>
              <a:rPr lang="en-US" sz="2600" smtClean="0"/>
              <a:t>The correlation coefficient </a:t>
            </a:r>
            <a:r>
              <a:rPr lang="en-US" sz="2600" i="1" smtClean="0"/>
              <a:t>r</a:t>
            </a:r>
            <a:r>
              <a:rPr lang="en-US" sz="2600" smtClean="0"/>
              <a:t> quantifies this; </a:t>
            </a:r>
            <a:r>
              <a:rPr lang="en-US" sz="2600" i="1" smtClean="0"/>
              <a:t>r</a:t>
            </a:r>
            <a:r>
              <a:rPr lang="en-US" sz="2600" smtClean="0"/>
              <a:t> ranges from -1 (perfect negative relationship) to 0 (no linear relationship) to 1 (perfect positive relationship)</a:t>
            </a:r>
            <a:endParaRPr lang="en-US" sz="2600" i="1" smtClean="0"/>
          </a:p>
          <a:p>
            <a:endParaRPr lang="en-US" sz="2600" smtClean="0"/>
          </a:p>
        </p:txBody>
      </p:sp>
      <p:pic>
        <p:nvPicPr>
          <p:cNvPr id="29593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3973513"/>
            <a:ext cx="2971800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5940" name="TextBox 6"/>
          <p:cNvSpPr txBox="1">
            <a:spLocks noChangeArrowheads="1"/>
          </p:cNvSpPr>
          <p:nvPr/>
        </p:nvSpPr>
        <p:spPr bwMode="auto">
          <a:xfrm>
            <a:off x="100013" y="6203950"/>
            <a:ext cx="2905125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>
                <a:latin typeface="Constantia" pitchFamily="18" charset="0"/>
              </a:rPr>
              <a:t>r</a:t>
            </a:r>
            <a:r>
              <a:rPr lang="en-US">
                <a:latin typeface="Constantia" pitchFamily="18" charset="0"/>
              </a:rPr>
              <a:t> = .9</a:t>
            </a:r>
          </a:p>
          <a:p>
            <a:pPr algn="ctr"/>
            <a:r>
              <a:rPr lang="en-US" sz="1600">
                <a:latin typeface="Constantia" pitchFamily="18" charset="0"/>
              </a:rPr>
              <a:t>Strong positive relationship</a:t>
            </a:r>
          </a:p>
        </p:txBody>
      </p:sp>
      <p:pic>
        <p:nvPicPr>
          <p:cNvPr id="29594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3973513"/>
            <a:ext cx="2971800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5942" name="TextBox 14"/>
          <p:cNvSpPr txBox="1">
            <a:spLocks noChangeArrowheads="1"/>
          </p:cNvSpPr>
          <p:nvPr/>
        </p:nvSpPr>
        <p:spPr bwMode="auto">
          <a:xfrm>
            <a:off x="3124200" y="6211888"/>
            <a:ext cx="29051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>
                <a:latin typeface="Constantia" pitchFamily="18" charset="0"/>
              </a:rPr>
              <a:t>r</a:t>
            </a:r>
            <a:r>
              <a:rPr lang="en-US">
                <a:latin typeface="Constantia" pitchFamily="18" charset="0"/>
              </a:rPr>
              <a:t> = 0</a:t>
            </a:r>
          </a:p>
          <a:p>
            <a:pPr algn="ctr"/>
            <a:r>
              <a:rPr lang="en-US" sz="1600">
                <a:latin typeface="Constantia" pitchFamily="18" charset="0"/>
              </a:rPr>
              <a:t>No linear relationship</a:t>
            </a:r>
          </a:p>
        </p:txBody>
      </p:sp>
      <p:sp>
        <p:nvSpPr>
          <p:cNvPr id="295943" name="TextBox 15"/>
          <p:cNvSpPr txBox="1">
            <a:spLocks noChangeArrowheads="1"/>
          </p:cNvSpPr>
          <p:nvPr/>
        </p:nvSpPr>
        <p:spPr bwMode="auto">
          <a:xfrm>
            <a:off x="6096000" y="6211888"/>
            <a:ext cx="2905125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>
                <a:latin typeface="Constantia" pitchFamily="18" charset="0"/>
              </a:rPr>
              <a:t>r</a:t>
            </a:r>
            <a:r>
              <a:rPr lang="en-US">
                <a:latin typeface="Constantia" pitchFamily="18" charset="0"/>
              </a:rPr>
              <a:t> = -.6</a:t>
            </a:r>
          </a:p>
          <a:p>
            <a:pPr algn="ctr"/>
            <a:r>
              <a:rPr lang="en-US" sz="1600">
                <a:latin typeface="Constantia" pitchFamily="18" charset="0"/>
              </a:rPr>
              <a:t>Moderate neg. relationship</a:t>
            </a:r>
          </a:p>
        </p:txBody>
      </p:sp>
      <p:pic>
        <p:nvPicPr>
          <p:cNvPr id="29594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95625" y="3978275"/>
            <a:ext cx="2971800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Correlation cont’d</a:t>
            </a:r>
          </a:p>
        </p:txBody>
      </p:sp>
      <p:sp>
        <p:nvSpPr>
          <p:cNvPr id="1986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59238" cy="457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smtClean="0"/>
              <a:t>Note that the correlation coefficient </a:t>
            </a:r>
            <a:r>
              <a:rPr lang="en-US" sz="2400" i="1" smtClean="0"/>
              <a:t>r</a:t>
            </a:r>
            <a:r>
              <a:rPr lang="en-US" sz="2400" smtClean="0"/>
              <a:t> only measures </a:t>
            </a:r>
            <a:r>
              <a:rPr lang="en-US" sz="2400" i="1" smtClean="0"/>
              <a:t>linear</a:t>
            </a:r>
            <a:r>
              <a:rPr lang="en-US" sz="2400" smtClean="0"/>
              <a:t> relationships (how close the data fit a straight line)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It is possible to have a strong nonlinear relationship between two variables (e.g., anxiety and performance) while still having </a:t>
            </a:r>
            <a:r>
              <a:rPr lang="en-US" sz="2400" i="1" smtClean="0"/>
              <a:t>r</a:t>
            </a:r>
            <a:r>
              <a:rPr lang="en-US" sz="2400" smtClean="0"/>
              <a:t> = 0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Moral of the story: Never rely only on correlations to tell you the whole story</a:t>
            </a:r>
          </a:p>
          <a:p>
            <a:pPr>
              <a:lnSpc>
                <a:spcPct val="80000"/>
              </a:lnSpc>
            </a:pPr>
            <a:endParaRPr lang="en-US" sz="2400" smtClean="0"/>
          </a:p>
        </p:txBody>
      </p:sp>
      <p:pic>
        <p:nvPicPr>
          <p:cNvPr id="198659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324100"/>
            <a:ext cx="4059238" cy="2971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92D050"/>
                </a:solidFill>
              </a:rPr>
              <a:t>Computing correlation</a:t>
            </a:r>
          </a:p>
        </p:txBody>
      </p:sp>
      <p:graphicFrame>
        <p:nvGraphicFramePr>
          <p:cNvPr id="196610" name="Object 2"/>
          <p:cNvGraphicFramePr>
            <a:graphicFrameLocks noChangeAspect="1"/>
          </p:cNvGraphicFramePr>
          <p:nvPr/>
        </p:nvGraphicFramePr>
        <p:xfrm>
          <a:off x="2590800" y="1982788"/>
          <a:ext cx="5949950" cy="1674812"/>
        </p:xfrm>
        <a:graphic>
          <a:graphicData uri="http://schemas.openxmlformats.org/presentationml/2006/ole">
            <p:oleObj spid="_x0000_s196610" name="Document" r:id="rId4" imgW="5949456" imgH="1674308" progId="">
              <p:embed/>
            </p:oleObj>
          </a:graphicData>
        </a:graphic>
      </p:graphicFrame>
      <p:graphicFrame>
        <p:nvGraphicFramePr>
          <p:cNvPr id="196611" name="Object 3"/>
          <p:cNvGraphicFramePr>
            <a:graphicFrameLocks noChangeAspect="1"/>
          </p:cNvGraphicFramePr>
          <p:nvPr/>
        </p:nvGraphicFramePr>
        <p:xfrm>
          <a:off x="1828800" y="3810000"/>
          <a:ext cx="8343900" cy="1981200"/>
        </p:xfrm>
        <a:graphic>
          <a:graphicData uri="http://schemas.openxmlformats.org/presentationml/2006/ole">
            <p:oleObj spid="_x0000_s196611" name="Document" r:id="rId5" imgW="5949456" imgH="1337071" progId="">
              <p:embed/>
            </p:oleObj>
          </a:graphicData>
        </a:graphic>
      </p:graphicFrame>
      <p:sp>
        <p:nvSpPr>
          <p:cNvPr id="196613" name="TextBox 5"/>
          <p:cNvSpPr txBox="1">
            <a:spLocks noChangeArrowheads="1"/>
          </p:cNvSpPr>
          <p:nvPr/>
        </p:nvSpPr>
        <p:spPr bwMode="auto">
          <a:xfrm>
            <a:off x="0" y="2146300"/>
            <a:ext cx="3429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Calibri" pitchFamily="34" charset="0"/>
              </a:rPr>
              <a:t>z-score product formula</a:t>
            </a:r>
          </a:p>
          <a:p>
            <a:pPr algn="ctr"/>
            <a:endParaRPr lang="en-US" sz="3600">
              <a:latin typeface="Calibri" pitchFamily="34" charset="0"/>
            </a:endParaRPr>
          </a:p>
          <a:p>
            <a:pPr algn="ctr"/>
            <a:endParaRPr lang="en-US" sz="3600">
              <a:latin typeface="Calibri" pitchFamily="34" charset="0"/>
            </a:endParaRPr>
          </a:p>
          <a:p>
            <a:pPr algn="ctr"/>
            <a:r>
              <a:rPr lang="en-US" sz="3600">
                <a:latin typeface="Calibri" pitchFamily="34" charset="0"/>
              </a:rPr>
              <a:t>raw-score formula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400" smtClean="0">
                <a:solidFill>
                  <a:srgbClr val="92D050"/>
                </a:solidFill>
              </a:rPr>
              <a:t>Correlation &amp; Covariance</a:t>
            </a:r>
          </a:p>
        </p:txBody>
      </p:sp>
      <p:sp>
        <p:nvSpPr>
          <p:cNvPr id="20275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Covariance is a measure of the extent to which two random variables move together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Written as cov(X,Y) or σ</a:t>
            </a:r>
            <a:r>
              <a:rPr lang="en-US" sz="2400" baseline="-25000" smtClean="0"/>
              <a:t>XY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This is the numerator in the “raw score” formula</a:t>
            </a:r>
          </a:p>
          <a:p>
            <a:pPr lvl="1">
              <a:lnSpc>
                <a:spcPct val="90000"/>
              </a:lnSpc>
              <a:buFont typeface="Wingdings 2" pitchFamily="18" charset="2"/>
              <a:buNone/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Correlation is the covariance of X &amp; Y divided by their standard deviations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Prefer it to covariance b/c covariance units are awkward, the same reason we prefer standard deviation to variance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Written as corr(X,Y)  or 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sz="2400" i="1" smtClean="0">
                <a:sym typeface="Symbol" pitchFamily="18" charset="2"/>
              </a:rPr>
              <a:t></a:t>
            </a:r>
            <a:endParaRPr lang="en-US" sz="2400" i="1" baseline="-25000" smtClean="0"/>
          </a:p>
          <a:p>
            <a:pPr lvl="1">
              <a:lnSpc>
                <a:spcPct val="90000"/>
              </a:lnSpc>
              <a:buFont typeface="Wingdings 2" pitchFamily="18" charset="2"/>
              <a:buNone/>
            </a:pPr>
            <a:endParaRPr lang="en-US" sz="1900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81000" y="0"/>
            <a:ext cx="9525000" cy="740092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</p:pic>
      <p:sp>
        <p:nvSpPr>
          <p:cNvPr id="203778" name="TextBox 2"/>
          <p:cNvSpPr txBox="1">
            <a:spLocks noChangeArrowheads="1"/>
          </p:cNvSpPr>
          <p:nvPr/>
        </p:nvSpPr>
        <p:spPr bwMode="auto">
          <a:xfrm>
            <a:off x="1447800" y="203200"/>
            <a:ext cx="6400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>
                <a:solidFill>
                  <a:srgbClr val="7CBF33"/>
                </a:solidFill>
                <a:latin typeface="Calibri" pitchFamily="34" charset="0"/>
              </a:rPr>
              <a:t>Regression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refresher: Equations for lines</a:t>
            </a:r>
          </a:p>
        </p:txBody>
      </p:sp>
      <p:sp>
        <p:nvSpPr>
          <p:cNvPr id="204802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4495800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smtClean="0"/>
              <a:t>For constants (numbers) </a:t>
            </a:r>
            <a:r>
              <a:rPr lang="en-US" sz="2600" i="1" smtClean="0"/>
              <a:t>m</a:t>
            </a:r>
            <a:r>
              <a:rPr lang="en-US" sz="2600" smtClean="0"/>
              <a:t> and </a:t>
            </a:r>
            <a:r>
              <a:rPr lang="en-US" sz="2600" i="1" smtClean="0"/>
              <a:t>b</a:t>
            </a:r>
            <a:r>
              <a:rPr lang="en-US" sz="2600" smtClean="0"/>
              <a:t>, the equation </a:t>
            </a:r>
            <a:br>
              <a:rPr lang="en-US" sz="2600" smtClean="0"/>
            </a:br>
            <a:r>
              <a:rPr lang="en-US" sz="2600" i="1" smtClean="0"/>
              <a:t>y</a:t>
            </a:r>
            <a:r>
              <a:rPr lang="en-US" sz="2600" smtClean="0"/>
              <a:t> = </a:t>
            </a:r>
            <a:r>
              <a:rPr lang="en-US" sz="2600" i="1" smtClean="0"/>
              <a:t>mx + b </a:t>
            </a:r>
            <a:r>
              <a:rPr lang="en-US" sz="2600" smtClean="0"/>
              <a:t>represents a line</a:t>
            </a:r>
          </a:p>
          <a:p>
            <a:pPr lvl="1">
              <a:lnSpc>
                <a:spcPct val="80000"/>
              </a:lnSpc>
            </a:pPr>
            <a:r>
              <a:rPr lang="en-US" sz="2300" smtClean="0"/>
              <a:t>In other words, a point (</a:t>
            </a:r>
            <a:r>
              <a:rPr lang="en-US" sz="2300" i="1" smtClean="0"/>
              <a:t>x</a:t>
            </a:r>
            <a:r>
              <a:rPr lang="en-US" sz="2300" smtClean="0"/>
              <a:t>, </a:t>
            </a:r>
            <a:r>
              <a:rPr lang="en-US" sz="2300" i="1" smtClean="0"/>
              <a:t>y</a:t>
            </a:r>
            <a:r>
              <a:rPr lang="en-US" sz="2300" smtClean="0"/>
              <a:t>) is on the line if and only if it satisfies the equation: </a:t>
            </a:r>
          </a:p>
          <a:p>
            <a:pPr lvl="1">
              <a:lnSpc>
                <a:spcPct val="80000"/>
              </a:lnSpc>
              <a:buFont typeface="Arial" charset="0"/>
              <a:buNone/>
            </a:pPr>
            <a:r>
              <a:rPr lang="en-US" sz="2300" i="1" smtClean="0"/>
              <a:t>                 y</a:t>
            </a:r>
            <a:r>
              <a:rPr lang="en-US" sz="2300" smtClean="0"/>
              <a:t> = </a:t>
            </a:r>
            <a:r>
              <a:rPr lang="en-US" sz="2300" i="1" smtClean="0"/>
              <a:t>mx + b</a:t>
            </a:r>
            <a:endParaRPr lang="en-US" sz="2300" smtClean="0"/>
          </a:p>
          <a:p>
            <a:pPr lvl="1">
              <a:lnSpc>
                <a:spcPct val="80000"/>
              </a:lnSpc>
            </a:pPr>
            <a:r>
              <a:rPr lang="en-US" sz="2300" i="1" smtClean="0"/>
              <a:t>b</a:t>
            </a:r>
            <a:r>
              <a:rPr lang="en-US" sz="2300" smtClean="0"/>
              <a:t> represents the </a:t>
            </a:r>
            <a:r>
              <a:rPr lang="en-US" sz="2300" i="1" smtClean="0"/>
              <a:t>y</a:t>
            </a:r>
            <a:r>
              <a:rPr lang="en-US" sz="2300" smtClean="0"/>
              <a:t>-intercept: the </a:t>
            </a:r>
            <a:r>
              <a:rPr lang="en-US" sz="2300" i="1" smtClean="0"/>
              <a:t>y</a:t>
            </a:r>
            <a:r>
              <a:rPr lang="en-US" sz="2300" smtClean="0"/>
              <a:t> coordinate of the line when </a:t>
            </a:r>
            <a:r>
              <a:rPr lang="en-US" sz="2300" i="1" smtClean="0"/>
              <a:t>x</a:t>
            </a:r>
            <a:r>
              <a:rPr lang="en-US" sz="2300" smtClean="0"/>
              <a:t> = 0</a:t>
            </a:r>
          </a:p>
          <a:p>
            <a:pPr lvl="1">
              <a:lnSpc>
                <a:spcPct val="80000"/>
              </a:lnSpc>
            </a:pPr>
            <a:r>
              <a:rPr lang="en-US" sz="2300" i="1" smtClean="0"/>
              <a:t>m</a:t>
            </a:r>
            <a:r>
              <a:rPr lang="en-US" sz="2300" smtClean="0"/>
              <a:t> represents the slope: the amount by which </a:t>
            </a:r>
            <a:r>
              <a:rPr lang="en-US" sz="2300" i="1" smtClean="0"/>
              <a:t>y</a:t>
            </a:r>
            <a:r>
              <a:rPr lang="en-US" sz="2300" smtClean="0"/>
              <a:t> increases if </a:t>
            </a:r>
            <a:r>
              <a:rPr lang="en-US" sz="2300" i="1" smtClean="0"/>
              <a:t>x</a:t>
            </a:r>
            <a:r>
              <a:rPr lang="en-US" sz="2300" smtClean="0"/>
              <a:t> is increased by 1</a:t>
            </a:r>
          </a:p>
          <a:p>
            <a:pPr lvl="1">
              <a:lnSpc>
                <a:spcPct val="80000"/>
              </a:lnSpc>
              <a:buFont typeface="Arial" charset="0"/>
              <a:buNone/>
            </a:pPr>
            <a:endParaRPr lang="en-US" sz="2300" smtClean="0"/>
          </a:p>
          <a:p>
            <a:pPr>
              <a:lnSpc>
                <a:spcPct val="80000"/>
              </a:lnSpc>
            </a:pPr>
            <a:r>
              <a:rPr lang="en-US" sz="2600" smtClean="0"/>
              <a:t>How would you interpret the equation at right?</a:t>
            </a:r>
          </a:p>
          <a:p>
            <a:pPr lvl="1">
              <a:lnSpc>
                <a:spcPct val="80000"/>
              </a:lnSpc>
            </a:pPr>
            <a:endParaRPr lang="en-US" sz="2300" i="1" smtClean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619501" y="3848100"/>
            <a:ext cx="342900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00600" y="4648200"/>
            <a:ext cx="3657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05" name="TextBox 10"/>
          <p:cNvSpPr txBox="1">
            <a:spLocks noChangeArrowheads="1"/>
          </p:cNvSpPr>
          <p:nvPr/>
        </p:nvSpPr>
        <p:spPr bwMode="auto">
          <a:xfrm>
            <a:off x="7848600" y="2297113"/>
            <a:ext cx="1330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onstantia" pitchFamily="18" charset="0"/>
              </a:rPr>
              <a:t>y</a:t>
            </a:r>
            <a:r>
              <a:rPr lang="en-US">
                <a:latin typeface="Constantia" pitchFamily="18" charset="0"/>
              </a:rPr>
              <a:t> = 1.4 + .6</a:t>
            </a:r>
            <a:r>
              <a:rPr lang="en-US" i="1">
                <a:latin typeface="Constantia" pitchFamily="18" charset="0"/>
              </a:rPr>
              <a:t>x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181600" y="3733800"/>
            <a:ext cx="30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07" name="TextBox 13"/>
          <p:cNvSpPr txBox="1">
            <a:spLocks noChangeArrowheads="1"/>
          </p:cNvSpPr>
          <p:nvPr/>
        </p:nvSpPr>
        <p:spPr bwMode="auto">
          <a:xfrm>
            <a:off x="4800600" y="3505200"/>
            <a:ext cx="438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1.4</a:t>
            </a:r>
          </a:p>
        </p:txBody>
      </p:sp>
      <p:cxnSp>
        <p:nvCxnSpPr>
          <p:cNvPr id="204808" name="Straight Connector 15"/>
          <p:cNvCxnSpPr>
            <a:cxnSpLocks noChangeShapeType="1"/>
          </p:cNvCxnSpPr>
          <p:nvPr/>
        </p:nvCxnSpPr>
        <p:spPr bwMode="auto">
          <a:xfrm rot="5400000" flipH="1" flipV="1">
            <a:off x="6858001" y="2971800"/>
            <a:ext cx="455612" cy="1587"/>
          </a:xfrm>
          <a:prstGeom prst="line">
            <a:avLst/>
          </a:prstGeom>
          <a:noFill/>
          <a:ln w="100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" name="Straight Connector 17"/>
          <p:cNvCxnSpPr/>
          <p:nvPr/>
        </p:nvCxnSpPr>
        <p:spPr>
          <a:xfrm>
            <a:off x="6324600" y="3198813"/>
            <a:ext cx="7620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10" name="TextBox 19"/>
          <p:cNvSpPr txBox="1">
            <a:spLocks noChangeArrowheads="1"/>
          </p:cNvSpPr>
          <p:nvPr/>
        </p:nvSpPr>
        <p:spPr bwMode="auto">
          <a:xfrm>
            <a:off x="6600825" y="3124200"/>
            <a:ext cx="257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1</a:t>
            </a:r>
          </a:p>
        </p:txBody>
      </p:sp>
      <p:sp>
        <p:nvSpPr>
          <p:cNvPr id="204811" name="TextBox 20"/>
          <p:cNvSpPr txBox="1">
            <a:spLocks noChangeArrowheads="1"/>
          </p:cNvSpPr>
          <p:nvPr/>
        </p:nvSpPr>
        <p:spPr bwMode="auto">
          <a:xfrm>
            <a:off x="7043738" y="2819400"/>
            <a:ext cx="3698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.6</a:t>
            </a:r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 flipV="1">
            <a:off x="4800600" y="2057400"/>
            <a:ext cx="3581400" cy="1981200"/>
          </a:xfrm>
          <a:prstGeom prst="line">
            <a:avLst/>
          </a:prstGeom>
          <a:noFill/>
          <a:ln w="60000" cmpd="thickThin">
            <a:solidFill>
              <a:srgbClr val="95AEB1"/>
            </a:solidFill>
            <a:round/>
            <a:headEnd/>
            <a:tailEnd/>
          </a:ln>
          <a:effectLst>
            <a:outerShdw dist="38100" dir="5400000" algn="r" rotWithShape="0">
              <a:srgbClr val="808080">
                <a:alpha val="59998"/>
              </a:srgbClr>
            </a:outerShdw>
          </a:effectLst>
        </p:spPr>
      </p:cxnSp>
      <p:sp>
        <p:nvSpPr>
          <p:cNvPr id="22" name="Freeform 21"/>
          <p:cNvSpPr/>
          <p:nvPr/>
        </p:nvSpPr>
        <p:spPr>
          <a:xfrm>
            <a:off x="8061325" y="2200275"/>
            <a:ext cx="620713" cy="173038"/>
          </a:xfrm>
          <a:custGeom>
            <a:avLst/>
            <a:gdLst>
              <a:gd name="connsiteX0" fmla="*/ 620786 w 620786"/>
              <a:gd name="connsiteY0" fmla="*/ 173372 h 173372"/>
              <a:gd name="connsiteX1" fmla="*/ 453006 w 620786"/>
              <a:gd name="connsiteY1" fmla="*/ 13982 h 173372"/>
              <a:gd name="connsiteX2" fmla="*/ 0 w 620786"/>
              <a:gd name="connsiteY2" fmla="*/ 89482 h 173372"/>
              <a:gd name="connsiteX3" fmla="*/ 0 w 620786"/>
              <a:gd name="connsiteY3" fmla="*/ 89482 h 17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786" h="173372">
                <a:moveTo>
                  <a:pt x="620786" y="173372"/>
                </a:moveTo>
                <a:cubicBezTo>
                  <a:pt x="588628" y="100668"/>
                  <a:pt x="556470" y="27964"/>
                  <a:pt x="453006" y="13982"/>
                </a:cubicBezTo>
                <a:cubicBezTo>
                  <a:pt x="349542" y="0"/>
                  <a:pt x="0" y="89482"/>
                  <a:pt x="0" y="89482"/>
                </a:cubicBezTo>
                <a:lnTo>
                  <a:pt x="0" y="89482"/>
                </a:lnTo>
              </a:path>
            </a:pathLst>
          </a:cu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a typeface="ＭＳ Ｐゴシック" pitchFamily="8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</p:spPr>
        <p:txBody>
          <a:bodyPr anchor="b">
            <a:normAutofit lnSpcReduction="10000"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800" dirty="0">
                <a:solidFill>
                  <a:schemeClr val="tx2"/>
                </a:solidFill>
                <a:latin typeface="Constantia" pitchFamily="18" charset="0"/>
              </a:rPr>
              <a:t>Equations for </a:t>
            </a:r>
            <a:r>
              <a:rPr lang="en-US" sz="3800" dirty="0">
                <a:solidFill>
                  <a:schemeClr val="tx2"/>
                </a:solidFill>
                <a:latin typeface="Constantia" pitchFamily="18" charset="0"/>
              </a:rPr>
              <a:t>Lines: </a:t>
            </a:r>
            <a:br>
              <a:rPr lang="en-US" sz="3800" dirty="0">
                <a:solidFill>
                  <a:schemeClr val="tx2"/>
                </a:solidFill>
                <a:latin typeface="Constantia" pitchFamily="18" charset="0"/>
              </a:rPr>
            </a:br>
            <a:r>
              <a:rPr lang="en-US" sz="3800" dirty="0">
                <a:solidFill>
                  <a:schemeClr val="tx2"/>
                </a:solidFill>
                <a:latin typeface="Constantia" pitchFamily="18" charset="0"/>
              </a:rPr>
              <a:t>7</a:t>
            </a:r>
            <a:r>
              <a:rPr lang="en-US" sz="3800" baseline="30000" dirty="0">
                <a:solidFill>
                  <a:schemeClr val="tx2"/>
                </a:solidFill>
                <a:latin typeface="Constantia" pitchFamily="18" charset="0"/>
              </a:rPr>
              <a:t>th</a:t>
            </a:r>
            <a:r>
              <a:rPr lang="en-US" sz="3800" dirty="0">
                <a:solidFill>
                  <a:schemeClr val="tx2"/>
                </a:solidFill>
                <a:latin typeface="Constantia" pitchFamily="18" charset="0"/>
              </a:rPr>
              <a:t> grade &amp; grad school lingo</a:t>
            </a:r>
          </a:p>
        </p:txBody>
      </p:sp>
      <p:sp>
        <p:nvSpPr>
          <p:cNvPr id="205826" name="Rectangle 3"/>
          <p:cNvSpPr txBox="1">
            <a:spLocks/>
          </p:cNvSpPr>
          <p:nvPr/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700"/>
              </a:spcBef>
              <a:buClr>
                <a:schemeClr val="accent2"/>
              </a:buClr>
              <a:buSzPct val="85000"/>
              <a:buFont typeface="Wingdings 2" pitchFamily="18" charset="2"/>
              <a:buNone/>
            </a:pPr>
            <a:r>
              <a:rPr lang="en-US" sz="3500" i="1">
                <a:latin typeface="Constantia" pitchFamily="18" charset="0"/>
              </a:rPr>
              <a:t>				</a:t>
            </a:r>
            <a:r>
              <a:rPr lang="en-US" sz="4400" i="1">
                <a:latin typeface="Constantia" pitchFamily="18" charset="0"/>
              </a:rPr>
              <a:t>y</a:t>
            </a:r>
            <a:r>
              <a:rPr lang="en-US" sz="4400">
                <a:latin typeface="Constantia" pitchFamily="18" charset="0"/>
              </a:rPr>
              <a:t> = </a:t>
            </a:r>
            <a:r>
              <a:rPr lang="en-US" sz="4400" i="1">
                <a:latin typeface="Constantia" pitchFamily="18" charset="0"/>
              </a:rPr>
              <a:t>mx + b</a:t>
            </a:r>
          </a:p>
          <a:p>
            <a:pPr marL="273050" indent="-273050" eaLnBrk="0" hangingPunct="0">
              <a:spcBef>
                <a:spcPts val="700"/>
              </a:spcBef>
              <a:buClr>
                <a:schemeClr val="accent2"/>
              </a:buClr>
              <a:buSzPct val="85000"/>
              <a:buFont typeface="Wingdings 2" pitchFamily="18" charset="2"/>
              <a:buNone/>
            </a:pPr>
            <a:endParaRPr lang="en-US" sz="4400" i="1">
              <a:latin typeface="Constantia" pitchFamily="18" charset="0"/>
            </a:endParaRPr>
          </a:p>
          <a:p>
            <a:pPr marL="273050" indent="-273050" eaLnBrk="0" hangingPunct="0">
              <a:spcBef>
                <a:spcPts val="700"/>
              </a:spcBef>
              <a:buClr>
                <a:schemeClr val="accent2"/>
              </a:buClr>
              <a:buSzPct val="85000"/>
              <a:buFont typeface="Wingdings 2" pitchFamily="18" charset="2"/>
              <a:buNone/>
            </a:pPr>
            <a:endParaRPr lang="en-US" sz="4400" i="1">
              <a:latin typeface="Constantia" pitchFamily="18" charset="0"/>
            </a:endParaRPr>
          </a:p>
          <a:p>
            <a:pPr marL="273050" indent="-273050" eaLnBrk="0" hangingPunct="0">
              <a:spcBef>
                <a:spcPts val="700"/>
              </a:spcBef>
              <a:buClr>
                <a:schemeClr val="accent2"/>
              </a:buClr>
              <a:buSzPct val="85000"/>
              <a:buFont typeface="Wingdings 2" pitchFamily="18" charset="2"/>
              <a:buNone/>
            </a:pPr>
            <a:endParaRPr lang="en-US" sz="4400" i="1">
              <a:latin typeface="Constantia" pitchFamily="18" charset="0"/>
            </a:endParaRPr>
          </a:p>
          <a:p>
            <a:pPr marL="273050" indent="-273050" eaLnBrk="0" hangingPunct="0">
              <a:spcBef>
                <a:spcPts val="700"/>
              </a:spcBef>
              <a:buClr>
                <a:schemeClr val="accent2"/>
              </a:buClr>
              <a:buSzPct val="85000"/>
              <a:buFont typeface="Wingdings 2" pitchFamily="18" charset="2"/>
              <a:buNone/>
            </a:pPr>
            <a:endParaRPr lang="en-US" sz="4400" i="1">
              <a:latin typeface="Constantia" pitchFamily="18" charset="0"/>
            </a:endParaRPr>
          </a:p>
          <a:p>
            <a:pPr marL="273050" indent="-273050" algn="ctr" eaLnBrk="0" hangingPunct="0">
              <a:spcBef>
                <a:spcPts val="700"/>
              </a:spcBef>
              <a:buClr>
                <a:schemeClr val="accent2"/>
              </a:buClr>
              <a:buSzPct val="85000"/>
              <a:buFont typeface="Wingdings 2" pitchFamily="18" charset="2"/>
              <a:buNone/>
            </a:pPr>
            <a:r>
              <a:rPr lang="en-US" sz="4400" i="1">
                <a:latin typeface="Constantia" pitchFamily="18" charset="0"/>
              </a:rPr>
              <a:t>Y = B</a:t>
            </a:r>
            <a:r>
              <a:rPr lang="en-US" sz="4400" i="1" baseline="-25000">
                <a:latin typeface="Constantia" pitchFamily="18" charset="0"/>
              </a:rPr>
              <a:t>1 </a:t>
            </a:r>
            <a:r>
              <a:rPr lang="en-US" sz="4400" i="1">
                <a:latin typeface="Constantia" pitchFamily="18" charset="0"/>
              </a:rPr>
              <a:t>X + B</a:t>
            </a:r>
            <a:r>
              <a:rPr lang="en-US" sz="4400" i="1" baseline="-25000">
                <a:latin typeface="Constantia" pitchFamily="18" charset="0"/>
              </a:rPr>
              <a:t>0</a:t>
            </a:r>
            <a:r>
              <a:rPr lang="en-US" sz="4400" i="1">
                <a:latin typeface="Constantia" pitchFamily="18" charset="0"/>
              </a:rPr>
              <a:t>   </a:t>
            </a:r>
          </a:p>
          <a:p>
            <a:pPr marL="273050" indent="-273050" algn="ctr" eaLnBrk="0" hangingPunct="0">
              <a:spcBef>
                <a:spcPts val="700"/>
              </a:spcBef>
              <a:buClr>
                <a:schemeClr val="accent2"/>
              </a:buClr>
              <a:buSzPct val="85000"/>
              <a:buFont typeface="Wingdings 2" pitchFamily="18" charset="2"/>
              <a:buNone/>
            </a:pPr>
            <a:endParaRPr lang="en-US" sz="4400" i="1">
              <a:latin typeface="Constantia" pitchFamily="18" charset="0"/>
            </a:endParaRPr>
          </a:p>
          <a:p>
            <a:pPr marL="273050" indent="-273050" eaLnBrk="0" hangingPunct="0">
              <a:spcBef>
                <a:spcPts val="700"/>
              </a:spcBef>
              <a:buClr>
                <a:schemeClr val="accent2"/>
              </a:buClr>
              <a:buSzPct val="85000"/>
              <a:buFont typeface="Wingdings 2" pitchFamily="18" charset="2"/>
              <a:buNone/>
            </a:pPr>
            <a:endParaRPr lang="en-US" sz="4400" i="1">
              <a:latin typeface="Constantia" pitchFamily="18" charset="0"/>
            </a:endParaRPr>
          </a:p>
        </p:txBody>
      </p:sp>
      <p:sp>
        <p:nvSpPr>
          <p:cNvPr id="205827" name="Text Box 4"/>
          <p:cNvSpPr txBox="1">
            <a:spLocks noChangeArrowheads="1"/>
          </p:cNvSpPr>
          <p:nvPr/>
        </p:nvSpPr>
        <p:spPr bwMode="auto">
          <a:xfrm>
            <a:off x="304800" y="3276600"/>
            <a:ext cx="18716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onstantia" pitchFamily="18" charset="0"/>
              </a:rPr>
              <a:t>“Variables”</a:t>
            </a:r>
          </a:p>
        </p:txBody>
      </p:sp>
      <p:sp>
        <p:nvSpPr>
          <p:cNvPr id="205828" name="Text Box 6"/>
          <p:cNvSpPr txBox="1">
            <a:spLocks noChangeArrowheads="1"/>
          </p:cNvSpPr>
          <p:nvPr/>
        </p:nvSpPr>
        <p:spPr bwMode="auto">
          <a:xfrm>
            <a:off x="6096000" y="3124200"/>
            <a:ext cx="26876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>
                <a:latin typeface="Constantia" pitchFamily="18" charset="0"/>
              </a:rPr>
              <a:t>“Parameters” or </a:t>
            </a:r>
          </a:p>
          <a:p>
            <a:pPr algn="ctr"/>
            <a:r>
              <a:rPr lang="en-US" sz="2800">
                <a:latin typeface="Constantia" pitchFamily="18" charset="0"/>
              </a:rPr>
              <a:t>“Coefficients”</a:t>
            </a:r>
          </a:p>
        </p:txBody>
      </p:sp>
      <p:sp>
        <p:nvSpPr>
          <p:cNvPr id="205829" name="Line 7"/>
          <p:cNvSpPr>
            <a:spLocks noChangeShapeType="1"/>
          </p:cNvSpPr>
          <p:nvPr/>
        </p:nvSpPr>
        <p:spPr bwMode="auto">
          <a:xfrm flipV="1">
            <a:off x="2057400" y="2286000"/>
            <a:ext cx="1219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30" name="Line 8"/>
          <p:cNvSpPr>
            <a:spLocks noChangeShapeType="1"/>
          </p:cNvSpPr>
          <p:nvPr/>
        </p:nvSpPr>
        <p:spPr bwMode="auto">
          <a:xfrm flipV="1">
            <a:off x="2057400" y="2209800"/>
            <a:ext cx="2743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31" name="Line 10"/>
          <p:cNvSpPr>
            <a:spLocks noChangeShapeType="1"/>
          </p:cNvSpPr>
          <p:nvPr/>
        </p:nvSpPr>
        <p:spPr bwMode="auto">
          <a:xfrm flipH="1" flipV="1">
            <a:off x="5562600" y="2209800"/>
            <a:ext cx="533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32" name="Line 11"/>
          <p:cNvSpPr>
            <a:spLocks noChangeShapeType="1"/>
          </p:cNvSpPr>
          <p:nvPr/>
        </p:nvSpPr>
        <p:spPr bwMode="auto">
          <a:xfrm flipH="1" flipV="1">
            <a:off x="4343400" y="2209800"/>
            <a:ext cx="1752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33" name="Line 13"/>
          <p:cNvSpPr>
            <a:spLocks noChangeShapeType="1"/>
          </p:cNvSpPr>
          <p:nvPr/>
        </p:nvSpPr>
        <p:spPr bwMode="auto">
          <a:xfrm>
            <a:off x="2057400" y="3733800"/>
            <a:ext cx="10668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34" name="Line 14"/>
          <p:cNvSpPr>
            <a:spLocks noChangeShapeType="1"/>
          </p:cNvSpPr>
          <p:nvPr/>
        </p:nvSpPr>
        <p:spPr bwMode="auto">
          <a:xfrm>
            <a:off x="2057400" y="3733800"/>
            <a:ext cx="2819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35" name="Line 15"/>
          <p:cNvSpPr>
            <a:spLocks noChangeShapeType="1"/>
          </p:cNvSpPr>
          <p:nvPr/>
        </p:nvSpPr>
        <p:spPr bwMode="auto">
          <a:xfrm flipH="1">
            <a:off x="4343400" y="3733800"/>
            <a:ext cx="16764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36" name="Line 16"/>
          <p:cNvSpPr>
            <a:spLocks noChangeShapeType="1"/>
          </p:cNvSpPr>
          <p:nvPr/>
        </p:nvSpPr>
        <p:spPr bwMode="auto">
          <a:xfrm flipH="1">
            <a:off x="5562600" y="3733800"/>
            <a:ext cx="457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83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05838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000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 &amp; 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We are accustomed to looking at just one variable, and calling it “X”.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Now that we look at two variables, we generally call the IV “X” and the DV “Y”.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Therefore, with regression, we will often be looking at Y’ or Y hat (   ), since that is the variable we are trying to predict.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population parameter for Y is often expressed as     or E(Y).</a:t>
            </a:r>
            <a:endParaRPr lang="en-US" dirty="0"/>
          </a:p>
        </p:txBody>
      </p:sp>
      <p:sp>
        <p:nvSpPr>
          <p:cNvPr id="237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37579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2857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7580" name="Rectangle 3"/>
          <p:cNvSpPr>
            <a:spLocks noChangeArrowheads="1"/>
          </p:cNvSpPr>
          <p:nvPr/>
        </p:nvSpPr>
        <p:spPr bwMode="auto">
          <a:xfrm>
            <a:off x="0" y="1104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37572" name="Object 4"/>
          <p:cNvGraphicFramePr>
            <a:graphicFrameLocks noChangeAspect="1"/>
          </p:cNvGraphicFramePr>
          <p:nvPr/>
        </p:nvGraphicFramePr>
        <p:xfrm>
          <a:off x="2143125" y="4111625"/>
          <a:ext cx="5324475" cy="688975"/>
        </p:xfrm>
        <a:graphic>
          <a:graphicData uri="http://schemas.openxmlformats.org/presentationml/2006/ole">
            <p:oleObj spid="_x0000_s237572" name="Document" r:id="rId5" imgW="5949456" imgH="770570" progId="">
              <p:embed/>
            </p:oleObj>
          </a:graphicData>
        </a:graphic>
      </p:graphicFrame>
      <p:sp>
        <p:nvSpPr>
          <p:cNvPr id="23758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37582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524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7575" name="Object 7"/>
          <p:cNvGraphicFramePr>
            <a:graphicFrameLocks noChangeAspect="1"/>
          </p:cNvGraphicFramePr>
          <p:nvPr/>
        </p:nvGraphicFramePr>
        <p:xfrm>
          <a:off x="1292225" y="5578475"/>
          <a:ext cx="4194175" cy="669925"/>
        </p:xfrm>
        <a:graphic>
          <a:graphicData uri="http://schemas.openxmlformats.org/presentationml/2006/ole">
            <p:oleObj spid="_x0000_s237575" name="Document" r:id="rId7" imgW="5949456" imgH="948727" progId="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/>
              <a:t>How do we estimate the line?</a:t>
            </a:r>
          </a:p>
        </p:txBody>
      </p:sp>
      <p:sp>
        <p:nvSpPr>
          <p:cNvPr id="225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743200"/>
            <a:ext cx="7772400" cy="2667000"/>
          </a:xfrm>
        </p:spPr>
        <p:txBody>
          <a:bodyPr/>
          <a:lstStyle/>
          <a:p>
            <a:r>
              <a:rPr lang="en-US" sz="2400" smtClean="0"/>
              <a:t>Our model says that Y</a:t>
            </a:r>
            <a:r>
              <a:rPr lang="en-US" sz="2400" baseline="-25000" smtClean="0"/>
              <a:t>i</a:t>
            </a:r>
            <a:r>
              <a:rPr lang="en-US" sz="2400" smtClean="0"/>
              <a:t> is found by multiplying X</a:t>
            </a:r>
            <a:r>
              <a:rPr lang="en-US" sz="2400" baseline="-25000" smtClean="0"/>
              <a:t>i</a:t>
            </a:r>
            <a:r>
              <a:rPr lang="en-US" sz="2400" smtClean="0"/>
              <a:t> by </a:t>
            </a:r>
            <a:r>
              <a:rPr lang="en-US" sz="2400" smtClean="0">
                <a:latin typeface="Symbol" pitchFamily="18" charset="2"/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1</a:t>
            </a:r>
            <a:r>
              <a:rPr lang="en-US" sz="2400" smtClean="0">
                <a:sym typeface="Symbol" pitchFamily="18" charset="2"/>
              </a:rPr>
              <a:t> and </a:t>
            </a:r>
            <a:r>
              <a:rPr lang="en-US" sz="2400" smtClean="0"/>
              <a:t>adding </a:t>
            </a:r>
            <a:r>
              <a:rPr lang="en-US" sz="2400" smtClean="0">
                <a:latin typeface="Symbol" pitchFamily="18" charset="2"/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0.</a:t>
            </a:r>
          </a:p>
          <a:p>
            <a:r>
              <a:rPr lang="en-US" sz="2400" smtClean="0">
                <a:sym typeface="Symbol" pitchFamily="18" charset="2"/>
              </a:rPr>
              <a:t>We estimate </a:t>
            </a:r>
            <a:r>
              <a:rPr lang="en-US" sz="2400" smtClean="0">
                <a:latin typeface="Symbol" pitchFamily="18" charset="2"/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1</a:t>
            </a:r>
            <a:r>
              <a:rPr lang="en-US" sz="2400" smtClean="0">
                <a:sym typeface="Symbol" pitchFamily="18" charset="2"/>
              </a:rPr>
              <a:t> using the estimator    </a:t>
            </a:r>
            <a:r>
              <a:rPr lang="en-US" sz="2400" smtClean="0">
                <a:latin typeface="Symbol" pitchFamily="18" charset="2"/>
                <a:sym typeface="Symbol" pitchFamily="18" charset="2"/>
              </a:rPr>
              <a:t>    </a:t>
            </a:r>
            <a:r>
              <a:rPr lang="en-US" sz="2400" smtClean="0">
                <a:sym typeface="Symbol" pitchFamily="18" charset="2"/>
              </a:rPr>
              <a:t>from a sample.</a:t>
            </a:r>
            <a:endParaRPr lang="en-US" sz="2400" smtClean="0"/>
          </a:p>
          <a:p>
            <a:r>
              <a:rPr lang="en-US" sz="2400" smtClean="0"/>
              <a:t>It turns out that the line that minimizes the sum of squared residuals can be computed analytically from the following expression: </a:t>
            </a:r>
          </a:p>
          <a:p>
            <a:endParaRPr lang="en-US" sz="2600" smtClean="0"/>
          </a:p>
        </p:txBody>
      </p:sp>
      <p:graphicFrame>
        <p:nvGraphicFramePr>
          <p:cNvPr id="225283" name="Object 5"/>
          <p:cNvGraphicFramePr>
            <a:graphicFrameLocks noChangeAspect="1"/>
          </p:cNvGraphicFramePr>
          <p:nvPr>
            <p:ph sz="half" idx="4294967295"/>
          </p:nvPr>
        </p:nvGraphicFramePr>
        <p:xfrm>
          <a:off x="5175250" y="5684838"/>
          <a:ext cx="2139950" cy="639762"/>
        </p:xfrm>
        <a:graphic>
          <a:graphicData uri="http://schemas.openxmlformats.org/presentationml/2006/ole">
            <p:oleObj spid="_x0000_s225283" name="Equation" r:id="rId4" imgW="850680" imgH="253800" progId="Equation.3">
              <p:embed/>
            </p:oleObj>
          </a:graphicData>
        </a:graphic>
      </p:graphicFrame>
      <p:sp>
        <p:nvSpPr>
          <p:cNvPr id="22529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25293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17240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94" name="Rectangle 6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25287" name="Object 7"/>
          <p:cNvGraphicFramePr>
            <a:graphicFrameLocks noChangeAspect="1"/>
          </p:cNvGraphicFramePr>
          <p:nvPr/>
        </p:nvGraphicFramePr>
        <p:xfrm>
          <a:off x="-685800" y="5549900"/>
          <a:ext cx="7305675" cy="1231900"/>
        </p:xfrm>
        <a:graphic>
          <a:graphicData uri="http://schemas.openxmlformats.org/presentationml/2006/ole">
            <p:oleObj spid="_x0000_s225287" name="Document" r:id="rId6" imgW="5949456" imgH="1002713" progId="">
              <p:embed/>
            </p:oleObj>
          </a:graphicData>
        </a:graphic>
      </p:graphicFrame>
      <p:graphicFrame>
        <p:nvGraphicFramePr>
          <p:cNvPr id="225288" name="Object 8"/>
          <p:cNvGraphicFramePr>
            <a:graphicFrameLocks noChangeAspect="1"/>
          </p:cNvGraphicFramePr>
          <p:nvPr/>
        </p:nvGraphicFramePr>
        <p:xfrm>
          <a:off x="3810000" y="3535363"/>
          <a:ext cx="3429000" cy="579437"/>
        </p:xfrm>
        <a:graphic>
          <a:graphicData uri="http://schemas.openxmlformats.org/presentationml/2006/ole">
            <p:oleObj spid="_x0000_s225288" name="Document" r:id="rId7" imgW="5949456" imgH="1005233" progId="">
              <p:embed/>
            </p:oleObj>
          </a:graphicData>
        </a:graphic>
      </p:graphicFrame>
      <p:graphicFrame>
        <p:nvGraphicFramePr>
          <p:cNvPr id="225289" name="Object 9"/>
          <p:cNvGraphicFramePr>
            <a:graphicFrameLocks noChangeAspect="1"/>
          </p:cNvGraphicFramePr>
          <p:nvPr/>
        </p:nvGraphicFramePr>
        <p:xfrm>
          <a:off x="-1828800" y="1527175"/>
          <a:ext cx="12679363" cy="1292225"/>
        </p:xfrm>
        <a:graphic>
          <a:graphicData uri="http://schemas.openxmlformats.org/presentationml/2006/ole">
            <p:oleObj spid="_x0000_s225289" name="Document" r:id="rId8" imgW="5949456" imgH="606451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4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28600" y="0"/>
            <a:ext cx="9372600" cy="740092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flipV="1">
            <a:off x="914400" y="3962400"/>
            <a:ext cx="8077200" cy="3175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34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2734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2734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27348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56388" y="3124200"/>
            <a:ext cx="35718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7349" name="Rectangle 7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542088" y="3048000"/>
            <a:ext cx="87312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735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2735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27353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1219200"/>
            <a:ext cx="4667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Oval 19"/>
          <p:cNvSpPr/>
          <p:nvPr/>
        </p:nvSpPr>
        <p:spPr>
          <a:xfrm>
            <a:off x="6529388" y="1600200"/>
            <a:ext cx="76200" cy="762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735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27356" name="Picture 1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3581400"/>
            <a:ext cx="381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7342" name="Object 14"/>
          <p:cNvGraphicFramePr>
            <a:graphicFrameLocks noChangeAspect="1"/>
          </p:cNvGraphicFramePr>
          <p:nvPr/>
        </p:nvGraphicFramePr>
        <p:xfrm>
          <a:off x="3276600" y="6202363"/>
          <a:ext cx="3429000" cy="579437"/>
        </p:xfrm>
        <a:graphic>
          <a:graphicData uri="http://schemas.openxmlformats.org/presentationml/2006/ole">
            <p:oleObj spid="_x0000_s227342" name="Document" r:id="rId8" imgW="5949456" imgH="1005233" progId="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Explained and unexplained variance</a:t>
            </a:r>
            <a:endParaRPr lang="en-US" dirty="0"/>
          </a:p>
        </p:txBody>
      </p:sp>
      <p:sp>
        <p:nvSpPr>
          <p:cNvPr id="24679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Total Variance: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Explained Variance: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Unexplained Variance: </a:t>
            </a:r>
          </a:p>
        </p:txBody>
      </p:sp>
      <p:graphicFrame>
        <p:nvGraphicFramePr>
          <p:cNvPr id="246787" name="Object 3"/>
          <p:cNvGraphicFramePr>
            <a:graphicFrameLocks noChangeAspect="1"/>
          </p:cNvGraphicFramePr>
          <p:nvPr/>
        </p:nvGraphicFramePr>
        <p:xfrm>
          <a:off x="1219200" y="1371600"/>
          <a:ext cx="8869363" cy="1524000"/>
        </p:xfrm>
        <a:graphic>
          <a:graphicData uri="http://schemas.openxmlformats.org/presentationml/2006/ole">
            <p:oleObj spid="_x0000_s246787" name="Document" r:id="rId4" imgW="5949456" imgH="1022508" progId="">
              <p:embed/>
            </p:oleObj>
          </a:graphicData>
        </a:graphic>
      </p:graphicFrame>
      <p:graphicFrame>
        <p:nvGraphicFramePr>
          <p:cNvPr id="246789" name="Object 5"/>
          <p:cNvGraphicFramePr>
            <a:graphicFrameLocks noChangeAspect="1"/>
          </p:cNvGraphicFramePr>
          <p:nvPr/>
        </p:nvGraphicFramePr>
        <p:xfrm>
          <a:off x="3048000" y="4953000"/>
          <a:ext cx="7334250" cy="1219200"/>
        </p:xfrm>
        <a:graphic>
          <a:graphicData uri="http://schemas.openxmlformats.org/presentationml/2006/ole">
            <p:oleObj spid="_x0000_s246789" name="Document" r:id="rId5" imgW="5949456" imgH="989037" progId="">
              <p:embed/>
            </p:oleObj>
          </a:graphicData>
        </a:graphic>
      </p:graphicFrame>
      <p:graphicFrame>
        <p:nvGraphicFramePr>
          <p:cNvPr id="246790" name="Object 6"/>
          <p:cNvGraphicFramePr>
            <a:graphicFrameLocks noChangeAspect="1"/>
          </p:cNvGraphicFramePr>
          <p:nvPr/>
        </p:nvGraphicFramePr>
        <p:xfrm>
          <a:off x="2286000" y="3200400"/>
          <a:ext cx="8251825" cy="1371600"/>
        </p:xfrm>
        <a:graphic>
          <a:graphicData uri="http://schemas.openxmlformats.org/presentationml/2006/ole">
            <p:oleObj spid="_x0000_s246790" name="Document" r:id="rId6" imgW="5949456" imgH="989037" progId="">
              <p:embed/>
            </p:oleObj>
          </a:graphicData>
        </a:graphic>
      </p:graphicFrame>
      <p:sp>
        <p:nvSpPr>
          <p:cNvPr id="246793" name="Text Box 7"/>
          <p:cNvSpPr txBox="1">
            <a:spLocks noChangeArrowheads="1"/>
          </p:cNvSpPr>
          <p:nvPr/>
        </p:nvSpPr>
        <p:spPr bwMode="auto">
          <a:xfrm>
            <a:off x="2667000" y="6248400"/>
            <a:ext cx="3802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</a:rPr>
              <a:t>SS</a:t>
            </a:r>
            <a:r>
              <a:rPr lang="en-US" baseline="-25000">
                <a:latin typeface="Calibri" pitchFamily="34" charset="0"/>
              </a:rPr>
              <a:t>total</a:t>
            </a:r>
            <a:r>
              <a:rPr lang="en-US">
                <a:latin typeface="Calibri" pitchFamily="34" charset="0"/>
              </a:rPr>
              <a:t> =  </a:t>
            </a:r>
            <a:r>
              <a:rPr lang="en-US" sz="2400">
                <a:latin typeface="Calibri" pitchFamily="34" charset="0"/>
              </a:rPr>
              <a:t>SS</a:t>
            </a:r>
            <a:r>
              <a:rPr lang="en-US" baseline="-25000">
                <a:latin typeface="Calibri" pitchFamily="34" charset="0"/>
              </a:rPr>
              <a:t>explained</a:t>
            </a:r>
            <a:r>
              <a:rPr lang="en-US">
                <a:latin typeface="Calibri" pitchFamily="34" charset="0"/>
              </a:rPr>
              <a:t>  + </a:t>
            </a:r>
            <a:r>
              <a:rPr lang="en-US" sz="2400">
                <a:latin typeface="Calibri" pitchFamily="34" charset="0"/>
              </a:rPr>
              <a:t>SS</a:t>
            </a:r>
            <a:r>
              <a:rPr lang="en-US" baseline="-25000">
                <a:latin typeface="Calibri" pitchFamily="34" charset="0"/>
              </a:rPr>
              <a:t>unexplained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Error</a:t>
            </a:r>
          </a:p>
        </p:txBody>
      </p:sp>
      <p:sp>
        <p:nvSpPr>
          <p:cNvPr id="2662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For individual score: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Average across all scores:</a:t>
            </a:r>
          </a:p>
          <a:p>
            <a:pPr>
              <a:buFont typeface="Arial" charset="0"/>
              <a:buNone/>
            </a:pPr>
            <a:r>
              <a:rPr lang="en-US" smtClean="0"/>
              <a:t>(Variance of Errors)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In original units:</a:t>
            </a:r>
          </a:p>
          <a:p>
            <a:pPr>
              <a:buFont typeface="Arial" charset="0"/>
              <a:buNone/>
            </a:pPr>
            <a:r>
              <a:rPr lang="en-US" smtClean="0"/>
              <a:t>(Standard Error of Estimate)  </a:t>
            </a:r>
          </a:p>
        </p:txBody>
      </p:sp>
      <p:graphicFrame>
        <p:nvGraphicFramePr>
          <p:cNvPr id="266242" name="Object 2"/>
          <p:cNvGraphicFramePr>
            <a:graphicFrameLocks noChangeAspect="1"/>
          </p:cNvGraphicFramePr>
          <p:nvPr/>
        </p:nvGraphicFramePr>
        <p:xfrm>
          <a:off x="1676400" y="1600200"/>
          <a:ext cx="5949950" cy="769938"/>
        </p:xfrm>
        <a:graphic>
          <a:graphicData uri="http://schemas.openxmlformats.org/presentationml/2006/ole">
            <p:oleObj spid="_x0000_s266242" name="Document" r:id="rId4" imgW="5949456" imgH="770570" progId="">
              <p:embed/>
            </p:oleObj>
          </a:graphicData>
        </a:graphic>
      </p:graphicFrame>
      <p:graphicFrame>
        <p:nvGraphicFramePr>
          <p:cNvPr id="266243" name="Object 3"/>
          <p:cNvGraphicFramePr>
            <a:graphicFrameLocks noChangeAspect="1"/>
          </p:cNvGraphicFramePr>
          <p:nvPr/>
        </p:nvGraphicFramePr>
        <p:xfrm>
          <a:off x="3714750" y="2743200"/>
          <a:ext cx="7334250" cy="1219200"/>
        </p:xfrm>
        <a:graphic>
          <a:graphicData uri="http://schemas.openxmlformats.org/presentationml/2006/ole">
            <p:oleObj spid="_x0000_s266243" name="Document" r:id="rId5" imgW="5949456" imgH="989037" progId="">
              <p:embed/>
            </p:oleObj>
          </a:graphicData>
        </a:graphic>
      </p:graphicFrame>
      <p:graphicFrame>
        <p:nvGraphicFramePr>
          <p:cNvPr id="266244" name="Object 4"/>
          <p:cNvGraphicFramePr>
            <a:graphicFrameLocks noChangeAspect="1"/>
          </p:cNvGraphicFramePr>
          <p:nvPr/>
        </p:nvGraphicFramePr>
        <p:xfrm>
          <a:off x="2667000" y="3886200"/>
          <a:ext cx="6953250" cy="1584325"/>
        </p:xfrm>
        <a:graphic>
          <a:graphicData uri="http://schemas.openxmlformats.org/presentationml/2006/ole">
            <p:oleObj spid="_x0000_s266244" name="Document" r:id="rId6" imgW="5949456" imgH="1355426" progId="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Standard Error of Estimate</a:t>
            </a:r>
          </a:p>
        </p:txBody>
      </p:sp>
      <p:graphicFrame>
        <p:nvGraphicFramePr>
          <p:cNvPr id="267266" name="Object 2"/>
          <p:cNvGraphicFramePr>
            <a:graphicFrameLocks noChangeAspect="1"/>
          </p:cNvGraphicFramePr>
          <p:nvPr/>
        </p:nvGraphicFramePr>
        <p:xfrm>
          <a:off x="-533400" y="1981200"/>
          <a:ext cx="10744200" cy="2447925"/>
        </p:xfrm>
        <a:graphic>
          <a:graphicData uri="http://schemas.openxmlformats.org/presentationml/2006/ole">
            <p:oleObj spid="_x0000_s267266" name="Document" r:id="rId4" imgW="5949456" imgH="1355426" progId="">
              <p:embed/>
            </p:oleObj>
          </a:graphicData>
        </a:graphic>
      </p:graphicFrame>
      <p:graphicFrame>
        <p:nvGraphicFramePr>
          <p:cNvPr id="267267" name="Object 3"/>
          <p:cNvGraphicFramePr>
            <a:graphicFrameLocks noChangeAspect="1"/>
          </p:cNvGraphicFramePr>
          <p:nvPr/>
        </p:nvGraphicFramePr>
        <p:xfrm>
          <a:off x="76200" y="4900613"/>
          <a:ext cx="9372600" cy="2185987"/>
        </p:xfrm>
        <a:graphic>
          <a:graphicData uri="http://schemas.openxmlformats.org/presentationml/2006/ole">
            <p:oleObj spid="_x0000_s267267" name="Document" r:id="rId5" imgW="5949456" imgH="1386739" progId="">
              <p:embed/>
            </p:oleObj>
          </a:graphicData>
        </a:graphic>
      </p:graphicFrame>
      <p:sp>
        <p:nvSpPr>
          <p:cNvPr id="267269" name="TextBox 5"/>
          <p:cNvSpPr txBox="1">
            <a:spLocks noChangeArrowheads="1"/>
          </p:cNvSpPr>
          <p:nvPr/>
        </p:nvSpPr>
        <p:spPr bwMode="auto">
          <a:xfrm>
            <a:off x="457200" y="1524000"/>
            <a:ext cx="3124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Calibri" pitchFamily="34" charset="0"/>
              </a:rPr>
              <a:t>Biased</a:t>
            </a:r>
          </a:p>
        </p:txBody>
      </p:sp>
      <p:sp>
        <p:nvSpPr>
          <p:cNvPr id="267270" name="TextBox 6"/>
          <p:cNvSpPr txBox="1">
            <a:spLocks noChangeArrowheads="1"/>
          </p:cNvSpPr>
          <p:nvPr/>
        </p:nvSpPr>
        <p:spPr bwMode="auto">
          <a:xfrm>
            <a:off x="381000" y="4419600"/>
            <a:ext cx="3124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92D050"/>
                </a:solidFill>
                <a:latin typeface="Calibri" pitchFamily="34" charset="0"/>
              </a:rPr>
              <a:t>Unbiased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Let’s try a problem…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1600200"/>
          <a:ext cx="6705600" cy="4389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100"/>
                <a:gridCol w="2303054"/>
                <a:gridCol w="2586447"/>
              </a:tblGrid>
              <a:tr h="1095045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Student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 smtClean="0"/>
                        <a:t>Exam Score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Undergrad GPA</a:t>
                      </a:r>
                      <a:endParaRPr lang="en-US" sz="3600" dirty="0"/>
                    </a:p>
                  </a:txBody>
                  <a:tcPr/>
                </a:tc>
              </a:tr>
              <a:tr h="634431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92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4.0</a:t>
                      </a:r>
                      <a:endParaRPr lang="en-US" sz="3600" dirty="0"/>
                    </a:p>
                  </a:txBody>
                  <a:tcPr/>
                </a:tc>
              </a:tr>
              <a:tr h="634431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87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3.2</a:t>
                      </a:r>
                      <a:endParaRPr lang="en-US" sz="3600" dirty="0"/>
                    </a:p>
                  </a:txBody>
                  <a:tcPr/>
                </a:tc>
              </a:tr>
              <a:tr h="634431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70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2.9</a:t>
                      </a:r>
                      <a:endParaRPr lang="en-US" sz="3600" dirty="0"/>
                    </a:p>
                  </a:txBody>
                  <a:tcPr/>
                </a:tc>
              </a:tr>
              <a:tr h="634431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4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80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3.5</a:t>
                      </a:r>
                      <a:endParaRPr lang="en-US" sz="3600" dirty="0"/>
                    </a:p>
                  </a:txBody>
                  <a:tcPr/>
                </a:tc>
              </a:tr>
              <a:tr h="634431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95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3.7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smtClean="0"/>
              <a:t>Last Time…Correlation</a:t>
            </a:r>
          </a:p>
        </p:txBody>
      </p:sp>
      <p:sp>
        <p:nvSpPr>
          <p:cNvPr id="269314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86106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en-US" sz="2400">
                <a:latin typeface="Calibri" pitchFamily="34" charset="0"/>
              </a:rPr>
              <a:t>Compute mean and  unbiased standard deviation of each variable.</a:t>
            </a:r>
          </a:p>
          <a:p>
            <a:pPr marL="342900" indent="-342900">
              <a:buFontTx/>
              <a:buAutoNum type="arabicParenR"/>
            </a:pPr>
            <a:r>
              <a:rPr lang="en-US" sz="2400">
                <a:latin typeface="Calibri" pitchFamily="34" charset="0"/>
              </a:rPr>
              <a:t>Convert both variables to z-scores</a:t>
            </a:r>
          </a:p>
          <a:p>
            <a:pPr marL="342900" indent="-342900">
              <a:buFontTx/>
              <a:buAutoNum type="arabicParenR"/>
            </a:pPr>
            <a:r>
              <a:rPr lang="en-US" sz="2400">
                <a:latin typeface="Calibri" pitchFamily="34" charset="0"/>
              </a:rPr>
              <a:t>Compute correlation using the z-score product formula Kenji  taught us in class.</a:t>
            </a:r>
          </a:p>
          <a:p>
            <a:pPr marL="342900" indent="-342900">
              <a:buFontTx/>
              <a:buAutoNum type="arabicParenR"/>
            </a:pPr>
            <a:r>
              <a:rPr lang="en-US" sz="2400">
                <a:latin typeface="Calibri" pitchFamily="34" charset="0"/>
              </a:rPr>
              <a:t>Try to compute the correlation again, this time using the raw-score formula for unbiased sd.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4800" y="3867150"/>
          <a:ext cx="5638800" cy="2762250"/>
        </p:xfrm>
        <a:graphic>
          <a:graphicData uri="http://schemas.openxmlformats.org/drawingml/2006/table">
            <a:tbl>
              <a:tblPr/>
              <a:tblGrid>
                <a:gridCol w="912416"/>
                <a:gridCol w="1342404"/>
                <a:gridCol w="935370"/>
                <a:gridCol w="1884730"/>
                <a:gridCol w="563880"/>
              </a:tblGrid>
              <a:tr h="695325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Student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Exam Score</a:t>
                      </a:r>
                    </a:p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Y 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z-exam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Undergrad GPA </a:t>
                      </a:r>
                      <a:endParaRPr lang="en-US" sz="1800" b="0" i="0" u="none" strike="noStrike" dirty="0" smtClean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X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z-</a:t>
                      </a:r>
                      <a:r>
                        <a:rPr lang="en-US" sz="1800" b="0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gpa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0.72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1.26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0.22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-0.61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-</a:t>
                      </a:r>
                      <a:r>
                        <a:rPr lang="en-US" sz="18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1.48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-1.31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-</a:t>
                      </a:r>
                      <a:r>
                        <a:rPr lang="en-US" sz="18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0.48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1.02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mean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84.8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10.034939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0.427785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9371" name="TextBox 8"/>
          <p:cNvSpPr txBox="1">
            <a:spLocks noChangeArrowheads="1"/>
          </p:cNvSpPr>
          <p:nvPr/>
        </p:nvSpPr>
        <p:spPr bwMode="auto">
          <a:xfrm>
            <a:off x="6172200" y="4430713"/>
            <a:ext cx="2971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>
                <a:solidFill>
                  <a:srgbClr val="FFC000"/>
                </a:solidFill>
                <a:latin typeface="Calibri" pitchFamily="34" charset="0"/>
              </a:rPr>
              <a:t>r = 0.81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smtClean="0"/>
              <a:t>This time…Regression</a:t>
            </a:r>
          </a:p>
        </p:txBody>
      </p:sp>
      <p:sp>
        <p:nvSpPr>
          <p:cNvPr id="291842" name="TextBox 4"/>
          <p:cNvSpPr txBox="1">
            <a:spLocks noChangeArrowheads="1"/>
          </p:cNvSpPr>
          <p:nvPr/>
        </p:nvSpPr>
        <p:spPr bwMode="auto">
          <a:xfrm>
            <a:off x="609600" y="914400"/>
            <a:ext cx="80010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Calibri" pitchFamily="34" charset="0"/>
              <a:buAutoNum type="arabicPeriod"/>
            </a:pPr>
            <a:r>
              <a:rPr lang="en-US" sz="2400">
                <a:latin typeface="Calibri" pitchFamily="34" charset="0"/>
              </a:rPr>
              <a:t>Use the data and results to compute a linear regression equation for predicting exam score from undergrad GPA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en-US" sz="2400">
                <a:latin typeface="Calibri" pitchFamily="34" charset="0"/>
              </a:rPr>
              <a:t>Use the linear regression equation to compute predicted exam score (y hat) for each student.  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en-US" sz="2400">
                <a:latin typeface="Calibri" pitchFamily="34" charset="0"/>
              </a:rPr>
              <a:t>Compute the residual, or error, for each student.  Square each of these values.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en-US" sz="2400">
                <a:latin typeface="Calibri" pitchFamily="34" charset="0"/>
              </a:rPr>
              <a:t>Compute the standard error of the estimate for predicting Y (exam score) from X (GPA).</a:t>
            </a:r>
            <a:endParaRPr lang="en-US" sz="2400" b="1">
              <a:latin typeface="Calibri" pitchFamily="34" charset="0"/>
            </a:endParaRPr>
          </a:p>
          <a:p>
            <a:pPr marL="342900" indent="-342900">
              <a:buFont typeface="Calibri" pitchFamily="34" charset="0"/>
              <a:buAutoNum type="arabicPeriod"/>
            </a:pPr>
            <a:endParaRPr lang="en-US">
              <a:latin typeface="Calibri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685800" y="4114800"/>
          <a:ext cx="7239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76400" y="2667000"/>
            <a:ext cx="28956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53000" y="2667000"/>
            <a:ext cx="2667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800" dirty="0" smtClean="0"/>
              <a:t>1. </a:t>
            </a:r>
            <a:r>
              <a:rPr lang="en-US" sz="4000" dirty="0" smtClean="0"/>
              <a:t>compute a linear regression equation</a:t>
            </a:r>
            <a:endParaRPr lang="en-US" sz="3800" dirty="0" smtClean="0"/>
          </a:p>
        </p:txBody>
      </p:sp>
      <p:graphicFrame>
        <p:nvGraphicFramePr>
          <p:cNvPr id="254978" name="Object 5"/>
          <p:cNvGraphicFramePr>
            <a:graphicFrameLocks noChangeAspect="1"/>
          </p:cNvGraphicFramePr>
          <p:nvPr>
            <p:ph sz="half" idx="4294967295"/>
          </p:nvPr>
        </p:nvGraphicFramePr>
        <p:xfrm>
          <a:off x="5175250" y="2865438"/>
          <a:ext cx="2139950" cy="639762"/>
        </p:xfrm>
        <a:graphic>
          <a:graphicData uri="http://schemas.openxmlformats.org/presentationml/2006/ole">
            <p:oleObj spid="_x0000_s254978" name="Equation" r:id="rId4" imgW="850680" imgH="253800" progId="Equation.3">
              <p:embed/>
            </p:oleObj>
          </a:graphicData>
        </a:graphic>
      </p:graphicFrame>
      <p:sp>
        <p:nvSpPr>
          <p:cNvPr id="2549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5498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81000"/>
            <a:ext cx="17240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4987" name="Rectangle 6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4979" name="Object 3"/>
          <p:cNvGraphicFramePr>
            <a:graphicFrameLocks noChangeAspect="1"/>
          </p:cNvGraphicFramePr>
          <p:nvPr/>
        </p:nvGraphicFramePr>
        <p:xfrm>
          <a:off x="-523875" y="2743200"/>
          <a:ext cx="7305675" cy="1231900"/>
        </p:xfrm>
        <a:graphic>
          <a:graphicData uri="http://schemas.openxmlformats.org/presentationml/2006/ole">
            <p:oleObj spid="_x0000_s254979" name="Document" r:id="rId6" imgW="5949456" imgH="1002713" progId="">
              <p:embed/>
            </p:oleObj>
          </a:graphicData>
        </a:graphic>
      </p:graphicFrame>
      <p:graphicFrame>
        <p:nvGraphicFramePr>
          <p:cNvPr id="254981" name="Object 5"/>
          <p:cNvGraphicFramePr>
            <a:graphicFrameLocks noChangeAspect="1"/>
          </p:cNvGraphicFramePr>
          <p:nvPr/>
        </p:nvGraphicFramePr>
        <p:xfrm>
          <a:off x="-1828800" y="1527175"/>
          <a:ext cx="12679363" cy="1292225"/>
        </p:xfrm>
        <a:graphic>
          <a:graphicData uri="http://schemas.openxmlformats.org/presentationml/2006/ole">
            <p:oleObj spid="_x0000_s254981" name="Document" r:id="rId7" imgW="5949456" imgH="606451" progId="">
              <p:embed/>
            </p:oleObj>
          </a:graphicData>
        </a:graphic>
      </p:graphicFrame>
      <p:sp>
        <p:nvSpPr>
          <p:cNvPr id="254988" name="TextBox 12"/>
          <p:cNvSpPr txBox="1">
            <a:spLocks noChangeArrowheads="1"/>
          </p:cNvSpPr>
          <p:nvPr/>
        </p:nvSpPr>
        <p:spPr bwMode="auto">
          <a:xfrm>
            <a:off x="990600" y="4495800"/>
            <a:ext cx="65532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Sy = </a:t>
            </a:r>
          </a:p>
          <a:p>
            <a:r>
              <a:rPr lang="en-US" sz="2800">
                <a:latin typeface="Calibri" pitchFamily="34" charset="0"/>
              </a:rPr>
              <a:t>Sx = </a:t>
            </a:r>
          </a:p>
          <a:p>
            <a:r>
              <a:rPr lang="en-US" sz="2800">
                <a:latin typeface="Calibri" pitchFamily="34" charset="0"/>
              </a:rPr>
              <a:t>r xy = </a:t>
            </a:r>
          </a:p>
          <a:p>
            <a:r>
              <a:rPr lang="en-US" sz="2800">
                <a:latin typeface="Calibri" pitchFamily="34" charset="0"/>
              </a:rPr>
              <a:t>Y bar = </a:t>
            </a:r>
          </a:p>
          <a:p>
            <a:r>
              <a:rPr lang="en-US" sz="2800">
                <a:latin typeface="Calibri" pitchFamily="34" charset="0"/>
              </a:rPr>
              <a:t>X bar =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76400" y="2667000"/>
            <a:ext cx="28956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53000" y="2667000"/>
            <a:ext cx="2667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800" dirty="0" smtClean="0"/>
              <a:t>1. </a:t>
            </a:r>
            <a:r>
              <a:rPr lang="en-US" sz="4000" dirty="0" smtClean="0"/>
              <a:t>compute a linear regression equation</a:t>
            </a:r>
            <a:endParaRPr lang="en-US" sz="3800" dirty="0" smtClean="0"/>
          </a:p>
        </p:txBody>
      </p:sp>
      <p:graphicFrame>
        <p:nvGraphicFramePr>
          <p:cNvPr id="256002" name="Object 5"/>
          <p:cNvGraphicFramePr>
            <a:graphicFrameLocks noChangeAspect="1"/>
          </p:cNvGraphicFramePr>
          <p:nvPr>
            <p:ph sz="half" idx="4294967295"/>
          </p:nvPr>
        </p:nvGraphicFramePr>
        <p:xfrm>
          <a:off x="5175250" y="2865438"/>
          <a:ext cx="2139950" cy="639762"/>
        </p:xfrm>
        <a:graphic>
          <a:graphicData uri="http://schemas.openxmlformats.org/presentationml/2006/ole">
            <p:oleObj spid="_x0000_s256002" name="Equation" r:id="rId4" imgW="850680" imgH="253800" progId="Equation.3">
              <p:embed/>
            </p:oleObj>
          </a:graphicData>
        </a:graphic>
      </p:graphicFrame>
      <p:sp>
        <p:nvSpPr>
          <p:cNvPr id="25600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56009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81000"/>
            <a:ext cx="17240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0" name="Rectangle 6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6003" name="Object 3"/>
          <p:cNvGraphicFramePr>
            <a:graphicFrameLocks noChangeAspect="1"/>
          </p:cNvGraphicFramePr>
          <p:nvPr/>
        </p:nvGraphicFramePr>
        <p:xfrm>
          <a:off x="-523875" y="2743200"/>
          <a:ext cx="7305675" cy="1231900"/>
        </p:xfrm>
        <a:graphic>
          <a:graphicData uri="http://schemas.openxmlformats.org/presentationml/2006/ole">
            <p:oleObj spid="_x0000_s256003" name="Document" r:id="rId6" imgW="5949456" imgH="1002713" progId="">
              <p:embed/>
            </p:oleObj>
          </a:graphicData>
        </a:graphic>
      </p:graphicFrame>
      <p:graphicFrame>
        <p:nvGraphicFramePr>
          <p:cNvPr id="256004" name="Object 4"/>
          <p:cNvGraphicFramePr>
            <a:graphicFrameLocks noChangeAspect="1"/>
          </p:cNvGraphicFramePr>
          <p:nvPr/>
        </p:nvGraphicFramePr>
        <p:xfrm>
          <a:off x="-1828800" y="1527175"/>
          <a:ext cx="12679363" cy="1292225"/>
        </p:xfrm>
        <a:graphic>
          <a:graphicData uri="http://schemas.openxmlformats.org/presentationml/2006/ole">
            <p:oleObj spid="_x0000_s256004" name="Document" r:id="rId7" imgW="5949456" imgH="606451" progId="">
              <p:embed/>
            </p:oleObj>
          </a:graphicData>
        </a:graphic>
      </p:graphicFrame>
      <p:sp>
        <p:nvSpPr>
          <p:cNvPr id="256011" name="TextBox 12"/>
          <p:cNvSpPr txBox="1">
            <a:spLocks noChangeArrowheads="1"/>
          </p:cNvSpPr>
          <p:nvPr/>
        </p:nvSpPr>
        <p:spPr bwMode="auto">
          <a:xfrm>
            <a:off x="914400" y="4343400"/>
            <a:ext cx="65532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Sy = 10.03                B1hat =</a:t>
            </a:r>
          </a:p>
          <a:p>
            <a:r>
              <a:rPr lang="en-US" sz="2800">
                <a:latin typeface="Calibri" pitchFamily="34" charset="0"/>
              </a:rPr>
              <a:t>Sx = 0.43		B0 hat =</a:t>
            </a:r>
          </a:p>
          <a:p>
            <a:r>
              <a:rPr lang="en-US" sz="2800">
                <a:latin typeface="Calibri" pitchFamily="34" charset="0"/>
              </a:rPr>
              <a:t>r xy = 0.81                </a:t>
            </a:r>
          </a:p>
          <a:p>
            <a:r>
              <a:rPr lang="en-US" sz="2800">
                <a:latin typeface="Calibri" pitchFamily="34" charset="0"/>
              </a:rPr>
              <a:t>Y bar = 84.8              </a:t>
            </a:r>
            <a:r>
              <a:rPr lang="en-US" sz="2800">
                <a:solidFill>
                  <a:srgbClr val="92D050"/>
                </a:solidFill>
                <a:latin typeface="Calibri" pitchFamily="34" charset="0"/>
              </a:rPr>
              <a:t>Y = _____ X + _____</a:t>
            </a:r>
          </a:p>
          <a:p>
            <a:r>
              <a:rPr lang="en-US" sz="2800">
                <a:latin typeface="Calibri" pitchFamily="34" charset="0"/>
              </a:rPr>
              <a:t>X bar = 3.46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76400" y="2667000"/>
            <a:ext cx="28956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53000" y="2667000"/>
            <a:ext cx="2667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800" dirty="0" smtClean="0"/>
              <a:t>1. </a:t>
            </a:r>
            <a:r>
              <a:rPr lang="en-US" sz="4000" dirty="0" smtClean="0"/>
              <a:t>compute a linear regression equation</a:t>
            </a:r>
            <a:endParaRPr lang="en-US" sz="3800" dirty="0" smtClean="0"/>
          </a:p>
        </p:txBody>
      </p:sp>
      <p:graphicFrame>
        <p:nvGraphicFramePr>
          <p:cNvPr id="270338" name="Object 5"/>
          <p:cNvGraphicFramePr>
            <a:graphicFrameLocks noChangeAspect="1"/>
          </p:cNvGraphicFramePr>
          <p:nvPr>
            <p:ph sz="half" idx="4294967295"/>
          </p:nvPr>
        </p:nvGraphicFramePr>
        <p:xfrm>
          <a:off x="5175250" y="2865438"/>
          <a:ext cx="2139950" cy="639762"/>
        </p:xfrm>
        <a:graphic>
          <a:graphicData uri="http://schemas.openxmlformats.org/presentationml/2006/ole">
            <p:oleObj spid="_x0000_s270338" name="Equation" r:id="rId4" imgW="850680" imgH="253800" progId="Equation.3">
              <p:embed/>
            </p:oleObj>
          </a:graphicData>
        </a:graphic>
      </p:graphicFrame>
      <p:sp>
        <p:nvSpPr>
          <p:cNvPr id="27034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70345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81000"/>
            <a:ext cx="17240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0346" name="Rectangle 6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70339" name="Object 3"/>
          <p:cNvGraphicFramePr>
            <a:graphicFrameLocks noChangeAspect="1"/>
          </p:cNvGraphicFramePr>
          <p:nvPr/>
        </p:nvGraphicFramePr>
        <p:xfrm>
          <a:off x="-523875" y="2743200"/>
          <a:ext cx="7305675" cy="1231900"/>
        </p:xfrm>
        <a:graphic>
          <a:graphicData uri="http://schemas.openxmlformats.org/presentationml/2006/ole">
            <p:oleObj spid="_x0000_s270339" name="Document" r:id="rId6" imgW="5949456" imgH="1002713" progId="">
              <p:embed/>
            </p:oleObj>
          </a:graphicData>
        </a:graphic>
      </p:graphicFrame>
      <p:graphicFrame>
        <p:nvGraphicFramePr>
          <p:cNvPr id="270340" name="Object 4"/>
          <p:cNvGraphicFramePr>
            <a:graphicFrameLocks noChangeAspect="1"/>
          </p:cNvGraphicFramePr>
          <p:nvPr/>
        </p:nvGraphicFramePr>
        <p:xfrm>
          <a:off x="-1828800" y="1527175"/>
          <a:ext cx="12679363" cy="1292225"/>
        </p:xfrm>
        <a:graphic>
          <a:graphicData uri="http://schemas.openxmlformats.org/presentationml/2006/ole">
            <p:oleObj spid="_x0000_s270340" name="Document" r:id="rId7" imgW="5949456" imgH="606451" progId="">
              <p:embed/>
            </p:oleObj>
          </a:graphicData>
        </a:graphic>
      </p:graphicFrame>
      <p:sp>
        <p:nvSpPr>
          <p:cNvPr id="270347" name="TextBox 12"/>
          <p:cNvSpPr txBox="1">
            <a:spLocks noChangeArrowheads="1"/>
          </p:cNvSpPr>
          <p:nvPr/>
        </p:nvSpPr>
        <p:spPr bwMode="auto">
          <a:xfrm>
            <a:off x="914400" y="4343400"/>
            <a:ext cx="65532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Sy = 10.03                B1hat = 18.89</a:t>
            </a:r>
          </a:p>
          <a:p>
            <a:r>
              <a:rPr lang="en-US" sz="2800">
                <a:latin typeface="Calibri" pitchFamily="34" charset="0"/>
              </a:rPr>
              <a:t>Sx = 0.43		B0 hat = 19.44</a:t>
            </a:r>
          </a:p>
          <a:p>
            <a:r>
              <a:rPr lang="en-US" sz="2800">
                <a:latin typeface="Calibri" pitchFamily="34" charset="0"/>
              </a:rPr>
              <a:t>r xy = 0.81                </a:t>
            </a:r>
          </a:p>
          <a:p>
            <a:r>
              <a:rPr lang="en-US" sz="2800">
                <a:latin typeface="Calibri" pitchFamily="34" charset="0"/>
              </a:rPr>
              <a:t>Y bar = 84.8              </a:t>
            </a:r>
            <a:r>
              <a:rPr lang="en-US" sz="2800">
                <a:solidFill>
                  <a:srgbClr val="92D050"/>
                </a:solidFill>
                <a:latin typeface="Calibri" pitchFamily="34" charset="0"/>
              </a:rPr>
              <a:t>Y = 18.89 X + 19.44</a:t>
            </a:r>
          </a:p>
          <a:p>
            <a:r>
              <a:rPr lang="en-US" sz="2800">
                <a:latin typeface="Calibri" pitchFamily="34" charset="0"/>
              </a:rPr>
              <a:t>X bar = 3.46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mtClean="0"/>
              <a:t>Avoiding Causal Language</a:t>
            </a:r>
          </a:p>
        </p:txBody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600" smtClean="0"/>
              <a:t>When describing</a:t>
            </a:r>
          </a:p>
          <a:p>
            <a:r>
              <a:rPr lang="en-US" sz="2600" smtClean="0"/>
              <a:t>You should say:</a:t>
            </a:r>
          </a:p>
          <a:p>
            <a:pPr lvl="1"/>
            <a:r>
              <a:rPr lang="en-US" sz="2200" smtClean="0"/>
              <a:t>“On average, a 1-unit difference in the X variable is associated with a </a:t>
            </a:r>
            <a:r>
              <a:rPr lang="en-US" sz="2200" i="1" smtClean="0"/>
              <a:t>d</a:t>
            </a:r>
            <a:r>
              <a:rPr lang="en-US" sz="2200" smtClean="0"/>
              <a:t> unit difference in the Y variable.”</a:t>
            </a:r>
          </a:p>
          <a:p>
            <a:pPr lvl="1"/>
            <a:r>
              <a:rPr lang="en-US" sz="2200" smtClean="0"/>
              <a:t>Or “On average, a 1-point difference in the X variable corresponds to a </a:t>
            </a:r>
            <a:r>
              <a:rPr lang="en-US" sz="2200" i="1" smtClean="0"/>
              <a:t>d</a:t>
            </a:r>
            <a:r>
              <a:rPr lang="en-US" sz="2200" smtClean="0"/>
              <a:t> point difference in the Y variable.”</a:t>
            </a:r>
          </a:p>
          <a:p>
            <a:pPr lvl="1"/>
            <a:r>
              <a:rPr lang="en-US" sz="2200" smtClean="0"/>
              <a:t>Give context to your description</a:t>
            </a:r>
          </a:p>
          <a:p>
            <a:r>
              <a:rPr lang="en-US" sz="2600" smtClean="0"/>
              <a:t>You should </a:t>
            </a:r>
            <a:r>
              <a:rPr lang="en-US" sz="2600" u="sng" smtClean="0"/>
              <a:t>not</a:t>
            </a:r>
            <a:r>
              <a:rPr lang="en-US" sz="2600" smtClean="0"/>
              <a:t> use causal language</a:t>
            </a:r>
          </a:p>
          <a:p>
            <a:pPr lvl="1"/>
            <a:r>
              <a:rPr lang="en-US" sz="2200" smtClean="0"/>
              <a:t>“A one unit </a:t>
            </a:r>
            <a:r>
              <a:rPr lang="en-US" sz="2200" i="1" smtClean="0"/>
              <a:t>change</a:t>
            </a:r>
            <a:r>
              <a:rPr lang="en-US" sz="2200" smtClean="0"/>
              <a:t> in X </a:t>
            </a:r>
            <a:r>
              <a:rPr lang="en-US" sz="2200" i="1" smtClean="0"/>
              <a:t>increases</a:t>
            </a:r>
            <a:r>
              <a:rPr lang="en-US" sz="2200" smtClean="0"/>
              <a:t> Y by </a:t>
            </a:r>
            <a:r>
              <a:rPr lang="en-US" sz="2200" i="1" smtClean="0"/>
              <a:t>d</a:t>
            </a:r>
            <a:r>
              <a:rPr lang="en-US" sz="2200" smtClean="0"/>
              <a:t> units”</a:t>
            </a:r>
          </a:p>
          <a:p>
            <a:pPr lvl="1"/>
            <a:r>
              <a:rPr lang="en-US" sz="2200" smtClean="0"/>
              <a:t>“A </a:t>
            </a:r>
            <a:r>
              <a:rPr lang="en-US" sz="2200" i="1" smtClean="0"/>
              <a:t>change</a:t>
            </a:r>
            <a:r>
              <a:rPr lang="en-US" sz="2200" smtClean="0"/>
              <a:t> of one unit in X </a:t>
            </a:r>
            <a:r>
              <a:rPr lang="en-US" sz="2200" i="1" smtClean="0"/>
              <a:t>results</a:t>
            </a:r>
            <a:r>
              <a:rPr lang="en-US" sz="2200" smtClean="0"/>
              <a:t> in …”</a:t>
            </a:r>
          </a:p>
        </p:txBody>
      </p:sp>
      <p:graphicFrame>
        <p:nvGraphicFramePr>
          <p:cNvPr id="226306" name="Object 4"/>
          <p:cNvGraphicFramePr>
            <a:graphicFrameLocks noChangeAspect="1"/>
          </p:cNvGraphicFramePr>
          <p:nvPr/>
        </p:nvGraphicFramePr>
        <p:xfrm>
          <a:off x="2971800" y="1219200"/>
          <a:ext cx="877888" cy="1066800"/>
        </p:xfrm>
        <a:graphic>
          <a:graphicData uri="http://schemas.openxmlformats.org/presentationml/2006/ole">
            <p:oleObj spid="_x0000_s226306" name="Equation" r:id="rId4" imgW="1774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2. Use the linear regression equation to compute predicted exam score (y hat) for each student.  </a:t>
            </a:r>
          </a:p>
        </p:txBody>
      </p:sp>
      <p:sp>
        <p:nvSpPr>
          <p:cNvPr id="281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smtClean="0"/>
          </a:p>
          <a:p>
            <a:pPr lvl="1">
              <a:buFont typeface="Arial" charset="0"/>
              <a:buNone/>
            </a:pPr>
            <a:endParaRPr lang="en-US" smtClean="0"/>
          </a:p>
          <a:p>
            <a:endParaRPr lang="en-US" smtClean="0"/>
          </a:p>
        </p:txBody>
      </p:sp>
      <p:sp>
        <p:nvSpPr>
          <p:cNvPr id="281603" name="Text Box 4"/>
          <p:cNvSpPr txBox="1">
            <a:spLocks noChangeArrowheads="1"/>
          </p:cNvSpPr>
          <p:nvPr/>
        </p:nvSpPr>
        <p:spPr bwMode="auto">
          <a:xfrm>
            <a:off x="762000" y="5410200"/>
            <a:ext cx="4495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</p:txBody>
      </p:sp>
      <p:sp>
        <p:nvSpPr>
          <p:cNvPr id="281604" name="Rectangle 6"/>
          <p:cNvSpPr>
            <a:spLocks noChangeArrowheads="1"/>
          </p:cNvSpPr>
          <p:nvPr/>
        </p:nvSpPr>
        <p:spPr bwMode="auto">
          <a:xfrm>
            <a:off x="-1997075" y="6907213"/>
            <a:ext cx="184150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endParaRPr lang="en-US" sz="1200">
              <a:latin typeface="Calibri" pitchFamily="34" charset="0"/>
              <a:cs typeface="Arial" charset="0"/>
            </a:endParaRPr>
          </a:p>
        </p:txBody>
      </p:sp>
      <p:sp>
        <p:nvSpPr>
          <p:cNvPr id="281605" name="TextBox 5"/>
          <p:cNvSpPr txBox="1">
            <a:spLocks noChangeArrowheads="1"/>
          </p:cNvSpPr>
          <p:nvPr/>
        </p:nvSpPr>
        <p:spPr bwMode="auto">
          <a:xfrm>
            <a:off x="1143000" y="2362200"/>
            <a:ext cx="6858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solidFill>
                  <a:srgbClr val="FFC000"/>
                </a:solidFill>
                <a:latin typeface="Calibri" pitchFamily="34" charset="0"/>
              </a:rPr>
              <a:t>Y = 18.89 X + 19.44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143000" y="3276600"/>
          <a:ext cx="7162800" cy="3400425"/>
        </p:xfrm>
        <a:graphic>
          <a:graphicData uri="http://schemas.openxmlformats.org/drawingml/2006/table">
            <a:tbl>
              <a:tblPr/>
              <a:tblGrid>
                <a:gridCol w="1710421"/>
                <a:gridCol w="2516482"/>
                <a:gridCol w="2935895"/>
              </a:tblGrid>
              <a:tr h="9144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Student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GPA (X)</a:t>
                      </a:r>
                      <a:endParaRPr lang="en-US" sz="2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Predicted Exam </a:t>
                      </a:r>
                      <a:r>
                        <a:rPr lang="en-US" sz="28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Scores (Y hat, Y’)</a:t>
                      </a:r>
                      <a:endParaRPr lang="en-US" sz="2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3.2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 Predict Y hat (Y’)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600200"/>
          <a:ext cx="8458200" cy="4648200"/>
        </p:xfrm>
        <a:graphic>
          <a:graphicData uri="http://schemas.openxmlformats.org/drawingml/2006/table">
            <a:tbl>
              <a:tblPr/>
              <a:tblGrid>
                <a:gridCol w="1515161"/>
                <a:gridCol w="2113099"/>
                <a:gridCol w="2229203"/>
                <a:gridCol w="2600737"/>
              </a:tblGrid>
              <a:tr h="167596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Student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Undergrad GPA (X)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Exam Score (Y)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 dirty="0">
                          <a:solidFill>
                            <a:srgbClr val="92D050"/>
                          </a:solidFill>
                          <a:latin typeface="Calibri"/>
                        </a:rPr>
                        <a:t>Predicted Exam Scores (Y')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44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 dirty="0">
                          <a:solidFill>
                            <a:srgbClr val="92D050"/>
                          </a:solidFill>
                          <a:latin typeface="Calibri"/>
                        </a:rPr>
                        <a:t>95.00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44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 dirty="0">
                          <a:solidFill>
                            <a:srgbClr val="92D050"/>
                          </a:solidFill>
                          <a:latin typeface="Calibri"/>
                        </a:rPr>
                        <a:t>79.89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44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 dirty="0">
                          <a:solidFill>
                            <a:srgbClr val="92D050"/>
                          </a:solidFill>
                          <a:latin typeface="Calibri"/>
                        </a:rPr>
                        <a:t>74.22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44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 dirty="0">
                          <a:solidFill>
                            <a:srgbClr val="92D050"/>
                          </a:solidFill>
                          <a:latin typeface="Calibri"/>
                        </a:rPr>
                        <a:t>85.56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44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600" b="0" i="0" u="none" strike="noStrike" dirty="0">
                          <a:solidFill>
                            <a:srgbClr val="92D050"/>
                          </a:solidFill>
                          <a:latin typeface="Calibri"/>
                        </a:rPr>
                        <a:t>89.33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 Compute the residual, or error, for each student.  </a:t>
            </a:r>
            <a:br>
              <a:rPr lang="en-US" dirty="0" smtClean="0"/>
            </a:br>
            <a:r>
              <a:rPr lang="en-US" dirty="0" smtClean="0"/>
              <a:t>Square each of these values.</a:t>
            </a:r>
            <a:br>
              <a:rPr lang="en-US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2438400"/>
          <a:ext cx="8534400" cy="3773488"/>
        </p:xfrm>
        <a:graphic>
          <a:graphicData uri="http://schemas.openxmlformats.org/drawingml/2006/table">
            <a:tbl>
              <a:tblPr/>
              <a:tblGrid>
                <a:gridCol w="1436483"/>
                <a:gridCol w="1774479"/>
                <a:gridCol w="1132438"/>
                <a:gridCol w="1905000"/>
                <a:gridCol w="990600"/>
                <a:gridCol w="1295399"/>
              </a:tblGrid>
              <a:tr h="16002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Student 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Undergrad GPA (X)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Exam Score (Y)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Predicted Exam Scores (Y')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Error </a:t>
                      </a:r>
                      <a:endParaRPr lang="en-US" sz="2800" b="0" i="0" u="none" strike="noStrike" dirty="0" smtClean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l" rtl="0" fontAlgn="t"/>
                      <a:r>
                        <a:rPr lang="en-US" sz="2800" b="0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(</a:t>
                      </a:r>
                      <a:r>
                        <a:rPr lang="en-US" sz="2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Y-Y')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Squared Error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037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95.00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037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79.89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037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74.22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037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3.5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85.56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037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3.7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89.33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8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3. Residuals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905000"/>
          <a:ext cx="8305800" cy="3505200"/>
        </p:xfrm>
        <a:graphic>
          <a:graphicData uri="http://schemas.openxmlformats.org/drawingml/2006/table">
            <a:tbl>
              <a:tblPr/>
              <a:tblGrid>
                <a:gridCol w="950379"/>
                <a:gridCol w="1325432"/>
                <a:gridCol w="1398258"/>
                <a:gridCol w="1631301"/>
                <a:gridCol w="1500215"/>
                <a:gridCol w="1500215"/>
              </a:tblGrid>
              <a:tr h="12486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Student 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Undergrad GPA (X)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Exam Score (Y)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Predicted Exam Scores (Y')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Error (Y-Y')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Squared Error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31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95.00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-3.00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9.00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31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79.89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7.11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50.58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31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74.22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-4.22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17.82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31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3.5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85.56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-5.56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30.86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31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3.7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89.33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>
                          <a:solidFill>
                            <a:srgbClr val="92D050"/>
                          </a:solidFill>
                          <a:latin typeface="Calibri"/>
                        </a:rPr>
                        <a:t>5.67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0" i="0" u="none" strike="noStrike" dirty="0">
                          <a:solidFill>
                            <a:srgbClr val="92D050"/>
                          </a:solidFill>
                          <a:latin typeface="Calibri"/>
                        </a:rPr>
                        <a:t>32.11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 Standard Error</a:t>
            </a:r>
          </a:p>
        </p:txBody>
      </p:sp>
      <p:graphicFrame>
        <p:nvGraphicFramePr>
          <p:cNvPr id="259074" name="Object 2"/>
          <p:cNvGraphicFramePr>
            <a:graphicFrameLocks noChangeAspect="1"/>
          </p:cNvGraphicFramePr>
          <p:nvPr/>
        </p:nvGraphicFramePr>
        <p:xfrm>
          <a:off x="-762000" y="1447800"/>
          <a:ext cx="10366375" cy="2362200"/>
        </p:xfrm>
        <a:graphic>
          <a:graphicData uri="http://schemas.openxmlformats.org/presentationml/2006/ole">
            <p:oleObj spid="_x0000_s259074" name="Document" r:id="rId4" imgW="5949456" imgH="1355426" progId="">
              <p:embed/>
            </p:oleObj>
          </a:graphicData>
        </a:graphic>
      </p:graphicFrame>
      <p:sp>
        <p:nvSpPr>
          <p:cNvPr id="259076" name="TextBox 5"/>
          <p:cNvSpPr txBox="1">
            <a:spLocks noChangeArrowheads="1"/>
          </p:cNvSpPr>
          <p:nvPr/>
        </p:nvSpPr>
        <p:spPr bwMode="auto">
          <a:xfrm>
            <a:off x="533400" y="3886200"/>
            <a:ext cx="50292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latin typeface="Calibri" pitchFamily="34" charset="0"/>
              </a:rPr>
              <a:t>Sy = </a:t>
            </a:r>
          </a:p>
          <a:p>
            <a:r>
              <a:rPr lang="en-US" sz="4400">
                <a:latin typeface="Calibri" pitchFamily="34" charset="0"/>
              </a:rPr>
              <a:t>N =</a:t>
            </a:r>
          </a:p>
          <a:p>
            <a:r>
              <a:rPr lang="en-US" sz="4400">
                <a:latin typeface="Calibri" pitchFamily="34" charset="0"/>
              </a:rPr>
              <a:t>r = </a:t>
            </a:r>
          </a:p>
          <a:p>
            <a:r>
              <a:rPr lang="en-US" sz="4400">
                <a:latin typeface="Calibri" pitchFamily="34" charset="0"/>
              </a:rPr>
              <a:t>r squared =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 Standard Error</a:t>
            </a:r>
          </a:p>
        </p:txBody>
      </p:sp>
      <p:graphicFrame>
        <p:nvGraphicFramePr>
          <p:cNvPr id="268290" name="Object 2"/>
          <p:cNvGraphicFramePr>
            <a:graphicFrameLocks noChangeAspect="1"/>
          </p:cNvGraphicFramePr>
          <p:nvPr/>
        </p:nvGraphicFramePr>
        <p:xfrm>
          <a:off x="-762000" y="1447800"/>
          <a:ext cx="10366375" cy="2362200"/>
        </p:xfrm>
        <a:graphic>
          <a:graphicData uri="http://schemas.openxmlformats.org/presentationml/2006/ole">
            <p:oleObj spid="_x0000_s268290" name="Document" r:id="rId4" imgW="5949456" imgH="1355426" progId="">
              <p:embed/>
            </p:oleObj>
          </a:graphicData>
        </a:graphic>
      </p:graphicFrame>
      <p:sp>
        <p:nvSpPr>
          <p:cNvPr id="268292" name="TextBox 5"/>
          <p:cNvSpPr txBox="1">
            <a:spLocks noChangeArrowheads="1"/>
          </p:cNvSpPr>
          <p:nvPr/>
        </p:nvSpPr>
        <p:spPr bwMode="auto">
          <a:xfrm>
            <a:off x="533400" y="3886200"/>
            <a:ext cx="8382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latin typeface="Calibri" pitchFamily="34" charset="0"/>
              </a:rPr>
              <a:t>Sy = 10.03               </a:t>
            </a:r>
            <a:r>
              <a:rPr lang="en-US" sz="4400">
                <a:solidFill>
                  <a:srgbClr val="92D050"/>
                </a:solidFill>
                <a:latin typeface="Calibri" pitchFamily="34" charset="0"/>
              </a:rPr>
              <a:t>Syhat =</a:t>
            </a:r>
          </a:p>
          <a:p>
            <a:r>
              <a:rPr lang="en-US" sz="4400">
                <a:latin typeface="Calibri" pitchFamily="34" charset="0"/>
              </a:rPr>
              <a:t>N = 5</a:t>
            </a:r>
          </a:p>
          <a:p>
            <a:r>
              <a:rPr lang="en-US" sz="4400">
                <a:latin typeface="Calibri" pitchFamily="34" charset="0"/>
              </a:rPr>
              <a:t>r = 0.81</a:t>
            </a:r>
          </a:p>
          <a:p>
            <a:r>
              <a:rPr lang="en-US" sz="4400">
                <a:latin typeface="Calibri" pitchFamily="34" charset="0"/>
              </a:rPr>
              <a:t>r squared = 0.66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 Standard Error</a:t>
            </a:r>
          </a:p>
        </p:txBody>
      </p:sp>
      <p:graphicFrame>
        <p:nvGraphicFramePr>
          <p:cNvPr id="271362" name="Object 2"/>
          <p:cNvGraphicFramePr>
            <a:graphicFrameLocks noChangeAspect="1"/>
          </p:cNvGraphicFramePr>
          <p:nvPr/>
        </p:nvGraphicFramePr>
        <p:xfrm>
          <a:off x="-762000" y="1447800"/>
          <a:ext cx="10366375" cy="2362200"/>
        </p:xfrm>
        <a:graphic>
          <a:graphicData uri="http://schemas.openxmlformats.org/presentationml/2006/ole">
            <p:oleObj spid="_x0000_s271362" name="Document" r:id="rId4" imgW="5949456" imgH="1355426" progId="">
              <p:embed/>
            </p:oleObj>
          </a:graphicData>
        </a:graphic>
      </p:graphicFrame>
      <p:sp>
        <p:nvSpPr>
          <p:cNvPr id="271364" name="TextBox 5"/>
          <p:cNvSpPr txBox="1">
            <a:spLocks noChangeArrowheads="1"/>
          </p:cNvSpPr>
          <p:nvPr/>
        </p:nvSpPr>
        <p:spPr bwMode="auto">
          <a:xfrm>
            <a:off x="533400" y="3886200"/>
            <a:ext cx="8382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latin typeface="Calibri" pitchFamily="34" charset="0"/>
              </a:rPr>
              <a:t>Sy = 10.03               </a:t>
            </a:r>
            <a:r>
              <a:rPr lang="en-US" sz="4400">
                <a:solidFill>
                  <a:srgbClr val="92D050"/>
                </a:solidFill>
                <a:latin typeface="Calibri" pitchFamily="34" charset="0"/>
              </a:rPr>
              <a:t>Syhat = 6.75</a:t>
            </a:r>
          </a:p>
          <a:p>
            <a:r>
              <a:rPr lang="en-US" sz="4400">
                <a:latin typeface="Calibri" pitchFamily="34" charset="0"/>
              </a:rPr>
              <a:t>N = 5</a:t>
            </a:r>
          </a:p>
          <a:p>
            <a:r>
              <a:rPr lang="en-US" sz="4400">
                <a:latin typeface="Calibri" pitchFamily="34" charset="0"/>
              </a:rPr>
              <a:t>r = 0.81</a:t>
            </a:r>
          </a:p>
          <a:p>
            <a:r>
              <a:rPr lang="en-US" sz="4400">
                <a:latin typeface="Calibri" pitchFamily="34" charset="0"/>
              </a:rPr>
              <a:t>r squared = 0.66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8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Other things you may find useful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testing significance of r</a:t>
            </a:r>
          </a:p>
        </p:txBody>
      </p:sp>
      <p:graphicFrame>
        <p:nvGraphicFramePr>
          <p:cNvPr id="197634" name="Object 2"/>
          <p:cNvGraphicFramePr>
            <a:graphicFrameLocks noChangeAspect="1"/>
          </p:cNvGraphicFramePr>
          <p:nvPr/>
        </p:nvGraphicFramePr>
        <p:xfrm>
          <a:off x="-1752600" y="2362200"/>
          <a:ext cx="12068175" cy="2971800"/>
        </p:xfrm>
        <a:graphic>
          <a:graphicData uri="http://schemas.openxmlformats.org/presentationml/2006/ole">
            <p:oleObj spid="_x0000_s197634" name="Document" r:id="rId4" imgW="5949456" imgH="1465559" progId="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95% Confidence Interval</a:t>
            </a:r>
          </a:p>
        </p:txBody>
      </p:sp>
      <p:sp>
        <p:nvSpPr>
          <p:cNvPr id="223240" name="Rectangle 13"/>
          <p:cNvSpPr>
            <a:spLocks noGrp="1"/>
          </p:cNvSpPr>
          <p:nvPr>
            <p:ph type="body" sz="half" idx="4294967295"/>
          </p:nvPr>
        </p:nvSpPr>
        <p:spPr>
          <a:xfrm>
            <a:off x="228600" y="1371600"/>
            <a:ext cx="3886200" cy="51054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000" smtClean="0"/>
              <a:t>Assume the </a:t>
            </a:r>
            <a:r>
              <a:rPr lang="en-US" sz="2000" i="1" smtClean="0"/>
              <a:t>population</a:t>
            </a:r>
            <a:r>
              <a:rPr lang="en-US" sz="2000" smtClean="0"/>
              <a:t> mean  </a:t>
            </a:r>
            <a:r>
              <a:rPr lang="el-GR" sz="2000" smtClean="0"/>
              <a:t>μ</a:t>
            </a:r>
            <a:r>
              <a:rPr lang="en-US" sz="2000" smtClean="0"/>
              <a:t>=50 and standard deviation=10</a:t>
            </a:r>
          </a:p>
          <a:p>
            <a:pPr>
              <a:lnSpc>
                <a:spcPct val="70000"/>
              </a:lnSpc>
            </a:pPr>
            <a:r>
              <a:rPr lang="en-US" sz="2000" smtClean="0"/>
              <a:t>Draw 100 random samples, each with n=25</a:t>
            </a:r>
          </a:p>
          <a:p>
            <a:pPr>
              <a:lnSpc>
                <a:spcPct val="70000"/>
              </a:lnSpc>
            </a:pPr>
            <a:r>
              <a:rPr lang="en-US" sz="2000" smtClean="0"/>
              <a:t>Calculate the </a:t>
            </a:r>
            <a:r>
              <a:rPr lang="en-US" sz="2000" i="1" smtClean="0"/>
              <a:t>sample</a:t>
            </a:r>
            <a:r>
              <a:rPr lang="en-US" sz="2000" smtClean="0"/>
              <a:t> mean     , standard error, and 95%CI for each of the 100 random samples</a:t>
            </a:r>
          </a:p>
          <a:p>
            <a:pPr>
              <a:lnSpc>
                <a:spcPct val="70000"/>
              </a:lnSpc>
            </a:pPr>
            <a:r>
              <a:rPr lang="en-US" sz="2000" smtClean="0"/>
              <a:t>The true population mean of 50 should be contained within </a:t>
            </a:r>
            <a:r>
              <a:rPr lang="en-US" sz="2000" i="1" smtClean="0"/>
              <a:t>95</a:t>
            </a:r>
            <a:r>
              <a:rPr lang="en-US" sz="2000" smtClean="0"/>
              <a:t> of those 100 95%CIs</a:t>
            </a:r>
          </a:p>
          <a:p>
            <a:pPr>
              <a:lnSpc>
                <a:spcPct val="70000"/>
              </a:lnSpc>
            </a:pPr>
            <a:r>
              <a:rPr lang="en-US" sz="2000" smtClean="0"/>
              <a:t>Therefore, when we base the conclusions of hypothesis test on the 95%CI, we will likely reject a true null hypothesis 5% of the time.</a:t>
            </a:r>
          </a:p>
          <a:p>
            <a:pPr lvl="1">
              <a:lnSpc>
                <a:spcPct val="70000"/>
              </a:lnSpc>
            </a:pPr>
            <a:r>
              <a:rPr lang="en-US" sz="2000" smtClean="0"/>
              <a:t>Given the same first two bullets above, how would we reject fewer true null hypotheses (H</a:t>
            </a:r>
            <a:r>
              <a:rPr lang="en-US" sz="2000" baseline="-25000" smtClean="0"/>
              <a:t>0</a:t>
            </a:r>
            <a:r>
              <a:rPr lang="en-US" sz="2000" smtClean="0"/>
              <a:t>: </a:t>
            </a:r>
            <a:r>
              <a:rPr lang="el-GR" sz="2000" smtClean="0"/>
              <a:t>μ</a:t>
            </a:r>
            <a:r>
              <a:rPr lang="en-US" sz="2000" smtClean="0"/>
              <a:t>=50)?</a:t>
            </a:r>
          </a:p>
        </p:txBody>
      </p:sp>
      <p:sp>
        <p:nvSpPr>
          <p:cNvPr id="223241" name="Rectangle 14"/>
          <p:cNvSpPr>
            <a:spLocks noGrp="1"/>
          </p:cNvSpPr>
          <p:nvPr>
            <p:ph type="body" sz="half" idx="4294967295"/>
          </p:nvPr>
        </p:nvSpPr>
        <p:spPr>
          <a:xfrm>
            <a:off x="4343400" y="4953000"/>
            <a:ext cx="4495800" cy="167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400" smtClean="0"/>
              <a:t>Example of a “Type I error” (i.e., falsely rejecting a true null hypothesis)—e.g., the 2</a:t>
            </a:r>
            <a:r>
              <a:rPr lang="en-US" sz="1400" baseline="30000" smtClean="0"/>
              <a:t>nd</a:t>
            </a:r>
            <a:r>
              <a:rPr lang="en-US" sz="1400" smtClean="0"/>
              <a:t> circled obs above (i=25)</a:t>
            </a:r>
          </a:p>
          <a:p>
            <a:pPr lvl="1">
              <a:lnSpc>
                <a:spcPct val="80000"/>
              </a:lnSpc>
            </a:pPr>
            <a:r>
              <a:rPr lang="en-US" sz="1400" smtClean="0"/>
              <a:t>    =56, se(    )=2</a:t>
            </a:r>
          </a:p>
          <a:p>
            <a:pPr lvl="1">
              <a:lnSpc>
                <a:spcPct val="80000"/>
              </a:lnSpc>
            </a:pPr>
            <a:r>
              <a:rPr lang="en-US" sz="1400" smtClean="0"/>
              <a:t>note: critical </a:t>
            </a:r>
            <a:r>
              <a:rPr lang="en-US" sz="1400" i="1" smtClean="0"/>
              <a:t>t</a:t>
            </a:r>
            <a:r>
              <a:rPr lang="en-US" sz="1400" baseline="-25000" smtClean="0"/>
              <a:t>25,1,2-sided</a:t>
            </a:r>
            <a:r>
              <a:rPr lang="en-US" sz="1400" smtClean="0"/>
              <a:t>=2.06</a:t>
            </a:r>
          </a:p>
          <a:p>
            <a:pPr lvl="1">
              <a:lnSpc>
                <a:spcPct val="80000"/>
              </a:lnSpc>
            </a:pPr>
            <a:r>
              <a:rPr lang="en-US" sz="1400" smtClean="0"/>
              <a:t>95%CI=[     -2.06*se,     -2.06*se]=</a:t>
            </a:r>
          </a:p>
          <a:p>
            <a:pPr lvl="1">
              <a:lnSpc>
                <a:spcPct val="80000"/>
              </a:lnSpc>
              <a:buFont typeface="Arial" charset="0"/>
              <a:buNone/>
            </a:pPr>
            <a:r>
              <a:rPr lang="en-US" sz="1400" smtClean="0"/>
              <a:t>(56-2.06*2,56+2.06*2)=(52,60)</a:t>
            </a:r>
          </a:p>
          <a:p>
            <a:pPr lvl="1">
              <a:lnSpc>
                <a:spcPct val="80000"/>
              </a:lnSpc>
            </a:pPr>
            <a:r>
              <a:rPr lang="en-US" sz="1400" smtClean="0"/>
              <a:t>Since H</a:t>
            </a:r>
            <a:r>
              <a:rPr lang="en-US" sz="1400" baseline="-25000" smtClean="0"/>
              <a:t>0</a:t>
            </a:r>
            <a:r>
              <a:rPr lang="en-US" sz="1400" smtClean="0"/>
              <a:t>: </a:t>
            </a:r>
            <a:r>
              <a:rPr lang="el-GR" sz="1400" smtClean="0"/>
              <a:t>μ</a:t>
            </a:r>
            <a:r>
              <a:rPr lang="en-US" sz="1400" smtClean="0"/>
              <a:t>=50, and 50 is not between 52 and 60, we would reject the true null hypothesis</a:t>
            </a:r>
          </a:p>
        </p:txBody>
      </p:sp>
      <p:grpSp>
        <p:nvGrpSpPr>
          <p:cNvPr id="223242" name="Group 10"/>
          <p:cNvGrpSpPr>
            <a:grpSpLocks/>
          </p:cNvGrpSpPr>
          <p:nvPr/>
        </p:nvGrpSpPr>
        <p:grpSpPr bwMode="auto">
          <a:xfrm>
            <a:off x="4343400" y="1371600"/>
            <a:ext cx="4419600" cy="3505200"/>
            <a:chOff x="720" y="864"/>
            <a:chExt cx="4320" cy="3162"/>
          </a:xfrm>
        </p:grpSpPr>
        <p:pic>
          <p:nvPicPr>
            <p:cNvPr id="223243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0" y="864"/>
              <a:ext cx="4320" cy="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3244" name="Oval 5"/>
            <p:cNvSpPr>
              <a:spLocks noChangeArrowheads="1"/>
            </p:cNvSpPr>
            <p:nvPr/>
          </p:nvSpPr>
          <p:spPr bwMode="auto">
            <a:xfrm>
              <a:off x="1152" y="2256"/>
              <a:ext cx="144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23245" name="Oval 6"/>
            <p:cNvSpPr>
              <a:spLocks noChangeArrowheads="1"/>
            </p:cNvSpPr>
            <p:nvPr/>
          </p:nvSpPr>
          <p:spPr bwMode="auto">
            <a:xfrm>
              <a:off x="1920" y="1920"/>
              <a:ext cx="192" cy="38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23246" name="Oval 7"/>
            <p:cNvSpPr>
              <a:spLocks noChangeArrowheads="1"/>
            </p:cNvSpPr>
            <p:nvPr/>
          </p:nvSpPr>
          <p:spPr bwMode="auto">
            <a:xfrm>
              <a:off x="3456" y="1920"/>
              <a:ext cx="192" cy="38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23247" name="Oval 8"/>
            <p:cNvSpPr>
              <a:spLocks noChangeArrowheads="1"/>
            </p:cNvSpPr>
            <p:nvPr/>
          </p:nvSpPr>
          <p:spPr bwMode="auto">
            <a:xfrm>
              <a:off x="2208" y="2208"/>
              <a:ext cx="192" cy="38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23248" name="Oval 9"/>
            <p:cNvSpPr>
              <a:spLocks noChangeArrowheads="1"/>
            </p:cNvSpPr>
            <p:nvPr/>
          </p:nvSpPr>
          <p:spPr bwMode="auto">
            <a:xfrm>
              <a:off x="4560" y="1920"/>
              <a:ext cx="192" cy="38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graphicFrame>
        <p:nvGraphicFramePr>
          <p:cNvPr id="223234" name="Object 2"/>
          <p:cNvGraphicFramePr>
            <a:graphicFrameLocks noChangeAspect="1"/>
          </p:cNvGraphicFramePr>
          <p:nvPr/>
        </p:nvGraphicFramePr>
        <p:xfrm>
          <a:off x="5129213" y="5354638"/>
          <a:ext cx="228600" cy="228600"/>
        </p:xfrm>
        <a:graphic>
          <a:graphicData uri="http://schemas.openxmlformats.org/presentationml/2006/ole">
            <p:oleObj spid="_x0000_s223234" name="Equation" r:id="rId5" imgW="228600" imgH="228600" progId="Equation.3">
              <p:embed/>
            </p:oleObj>
          </a:graphicData>
        </a:graphic>
      </p:graphicFrame>
      <p:graphicFrame>
        <p:nvGraphicFramePr>
          <p:cNvPr id="223235" name="Object 3"/>
          <p:cNvGraphicFramePr>
            <a:graphicFrameLocks noChangeAspect="1"/>
          </p:cNvGraphicFramePr>
          <p:nvPr/>
        </p:nvGraphicFramePr>
        <p:xfrm>
          <a:off x="6629400" y="5780088"/>
          <a:ext cx="228600" cy="228600"/>
        </p:xfrm>
        <a:graphic>
          <a:graphicData uri="http://schemas.openxmlformats.org/presentationml/2006/ole">
            <p:oleObj spid="_x0000_s223235" name="Equation" r:id="rId6" imgW="228600" imgH="228600" progId="Equation.3">
              <p:embed/>
            </p:oleObj>
          </a:graphicData>
        </a:graphic>
      </p:graphicFrame>
      <p:graphicFrame>
        <p:nvGraphicFramePr>
          <p:cNvPr id="223236" name="Object 4"/>
          <p:cNvGraphicFramePr>
            <a:graphicFrameLocks noChangeAspect="1"/>
          </p:cNvGraphicFramePr>
          <p:nvPr/>
        </p:nvGraphicFramePr>
        <p:xfrm>
          <a:off x="5767388" y="5791200"/>
          <a:ext cx="228600" cy="228600"/>
        </p:xfrm>
        <a:graphic>
          <a:graphicData uri="http://schemas.openxmlformats.org/presentationml/2006/ole">
            <p:oleObj spid="_x0000_s223236" name="Equation" r:id="rId7" imgW="228600" imgH="228600" progId="Equation.3">
              <p:embed/>
            </p:oleObj>
          </a:graphicData>
        </a:graphic>
      </p:graphicFrame>
      <p:graphicFrame>
        <p:nvGraphicFramePr>
          <p:cNvPr id="223237" name="Object 5"/>
          <p:cNvGraphicFramePr>
            <a:graphicFrameLocks noChangeAspect="1"/>
          </p:cNvGraphicFramePr>
          <p:nvPr/>
        </p:nvGraphicFramePr>
        <p:xfrm>
          <a:off x="5867400" y="5348288"/>
          <a:ext cx="228600" cy="228600"/>
        </p:xfrm>
        <a:graphic>
          <a:graphicData uri="http://schemas.openxmlformats.org/presentationml/2006/ole">
            <p:oleObj spid="_x0000_s223237" name="Equation" r:id="rId8" imgW="228600" imgH="228600" progId="Equation.3">
              <p:embed/>
            </p:oleObj>
          </a:graphicData>
        </a:graphic>
      </p:graphicFrame>
      <p:graphicFrame>
        <p:nvGraphicFramePr>
          <p:cNvPr id="223238" name="Object 6"/>
          <p:cNvGraphicFramePr>
            <a:graphicFrameLocks noChangeAspect="1"/>
          </p:cNvGraphicFramePr>
          <p:nvPr/>
        </p:nvGraphicFramePr>
        <p:xfrm>
          <a:off x="3686175" y="2514600"/>
          <a:ext cx="276225" cy="381000"/>
        </p:xfrm>
        <a:graphic>
          <a:graphicData uri="http://schemas.openxmlformats.org/presentationml/2006/ole">
            <p:oleObj spid="_x0000_s223238" name="Equation" r:id="rId9" imgW="1648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4857</TotalTime>
  <Words>1228</Words>
  <Application>Microsoft Office PowerPoint</Application>
  <PresentationFormat>On-screen Show (4:3)</PresentationFormat>
  <Paragraphs>356</Paragraphs>
  <Slides>32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Calibri</vt:lpstr>
      <vt:lpstr>Arial</vt:lpstr>
      <vt:lpstr>Wingdings</vt:lpstr>
      <vt:lpstr>Constantia</vt:lpstr>
      <vt:lpstr>Symbol</vt:lpstr>
      <vt:lpstr>Wingdings 2</vt:lpstr>
      <vt:lpstr>Office Theme</vt:lpstr>
      <vt:lpstr>Office Theme</vt:lpstr>
      <vt:lpstr>Document</vt:lpstr>
      <vt:lpstr>Equation</vt:lpstr>
      <vt:lpstr>Section #6 November 13th 2009 </vt:lpstr>
      <vt:lpstr>First, Review Scatter Plots</vt:lpstr>
      <vt:lpstr>Review….Correlation</vt:lpstr>
      <vt:lpstr>Correlation cont’d</vt:lpstr>
      <vt:lpstr>Computing correlation</vt:lpstr>
      <vt:lpstr>Correlation &amp; Covariance</vt:lpstr>
      <vt:lpstr>Slide 7</vt:lpstr>
      <vt:lpstr>A refresher: Equations for lines</vt:lpstr>
      <vt:lpstr>Slide 9</vt:lpstr>
      <vt:lpstr>X &amp; Y</vt:lpstr>
      <vt:lpstr>How do we estimate the line?</vt:lpstr>
      <vt:lpstr>Slide 12</vt:lpstr>
      <vt:lpstr>Explained and unexplained variance</vt:lpstr>
      <vt:lpstr>Error</vt:lpstr>
      <vt:lpstr>Standard Error of Estimate</vt:lpstr>
      <vt:lpstr>Let’s try a problem…</vt:lpstr>
      <vt:lpstr>Last Time…Correlation</vt:lpstr>
      <vt:lpstr>This time…Regression</vt:lpstr>
      <vt:lpstr>1. compute a linear regression equation</vt:lpstr>
      <vt:lpstr>1. compute a linear regression equation</vt:lpstr>
      <vt:lpstr>1. compute a linear regression equation</vt:lpstr>
      <vt:lpstr>Avoiding Causal Language</vt:lpstr>
      <vt:lpstr>2. Use the linear regression equation to compute predicted exam score (y hat) for each student.  </vt:lpstr>
      <vt:lpstr>2. Predict Y hat (Y’)</vt:lpstr>
      <vt:lpstr>3. Compute the residual, or error, for each student.   Square each of these values.  </vt:lpstr>
      <vt:lpstr>3. Residuals</vt:lpstr>
      <vt:lpstr>4. Standard Error</vt:lpstr>
      <vt:lpstr>4. Standard Error</vt:lpstr>
      <vt:lpstr>4. Standard Error</vt:lpstr>
      <vt:lpstr>Other things you may find useful</vt:lpstr>
      <vt:lpstr>testing significance of r</vt:lpstr>
      <vt:lpstr>95% Confidence Interval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Carrie</dc:creator>
  <cp:lastModifiedBy>hakuta</cp:lastModifiedBy>
  <cp:revision>567</cp:revision>
  <dcterms:created xsi:type="dcterms:W3CDTF">2009-09-28T22:03:39Z</dcterms:created>
  <dcterms:modified xsi:type="dcterms:W3CDTF">2009-11-13T12:02:17Z</dcterms:modified>
</cp:coreProperties>
</file>